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notesMasterIdLst>
    <p:notesMasterId r:id="rId25"/>
  </p:notesMasterIdLst>
  <p:sldSz cx="14630400" cy="8229600"/>
  <p:notesSz cx="8229600" cy="14630400"/>
  <p:embeddedFontLst>
    <p:embeddedFont>
      <p:font typeface="Kanit Light"/>
      <p:regular r:id="rId30"/>
    </p:embeddedFont>
    <p:embeddedFont>
      <p:font typeface="Kanit Light"/>
      <p:regular r:id="rId31"/>
    </p:embeddedFont>
    <p:embeddedFont>
      <p:font typeface="Kanit Light"/>
      <p:regular r:id="rId32"/>
    </p:embeddedFont>
    <p:embeddedFont>
      <p:font typeface="Kanit Light"/>
      <p:regular r:id="rId33"/>
    </p:embeddedFont>
    <p:embeddedFont>
      <p:font typeface="Martel Sans"/>
      <p:regular r:id="rId34"/>
    </p:embeddedFont>
    <p:embeddedFont>
      <p:font typeface="Martel Sans"/>
      <p:regular r:id="rId3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30" Type="http://schemas.openxmlformats.org/officeDocument/2006/relationships/font" Target="fonts/font1.fntdata"/><Relationship Id="rId31" Type="http://schemas.openxmlformats.org/officeDocument/2006/relationships/font" Target="fonts/font2.fntdata"/><Relationship Id="rId32" Type="http://schemas.openxmlformats.org/officeDocument/2006/relationships/font" Target="fonts/font3.fntdata"/><Relationship Id="rId33" Type="http://schemas.openxmlformats.org/officeDocument/2006/relationships/font" Target="fonts/font4.fntdata"/><Relationship Id="rId34" Type="http://schemas.openxmlformats.org/officeDocument/2006/relationships/font" Target="fonts/font5.fntdata"/><Relationship Id="rId35"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2-1.png"/><Relationship Id="rId3"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3-1.png"/><Relationship Id="rId3"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4-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28624"/>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Unlocking Restaurant Success: A Data-Driven Approach</a:t>
            </a:r>
            <a:endParaRPr lang="en-US" sz="4450" dirty="0"/>
          </a:p>
        </p:txBody>
      </p:sp>
      <p:sp>
        <p:nvSpPr>
          <p:cNvPr id="4" name="Text 1"/>
          <p:cNvSpPr/>
          <p:nvPr/>
        </p:nvSpPr>
        <p:spPr>
          <a:xfrm>
            <a:off x="793790" y="4086344"/>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This presentation explores how data science can transform the restaurant industry, focusing on predicting restaurant ratings and identifying strategic locations for new establishments in Bengaluru. We'll delve into key factors influencing success and demonstrate the power of data analysis in this dynamic sector.</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55188" y="436245"/>
            <a:ext cx="3173016" cy="396597"/>
          </a:xfrm>
          <a:prstGeom prst="rect">
            <a:avLst/>
          </a:prstGeom>
          <a:noFill/>
          <a:ln/>
        </p:spPr>
        <p:txBody>
          <a:bodyPr wrap="none" lIns="0" tIns="0" rIns="0" bIns="0" rtlCol="0" anchor="t"/>
          <a:lstStyle/>
          <a:p>
            <a:pPr algn="l" indent="0" marL="0">
              <a:lnSpc>
                <a:spcPts val="3100"/>
              </a:lnSpc>
              <a:buNone/>
            </a:pPr>
            <a:r>
              <a:rPr lang="en-US" sz="2450" b="1" i="1" dirty="0">
                <a:solidFill>
                  <a:srgbClr val="272D45"/>
                </a:solidFill>
                <a:latin typeface="Kanit Light" pitchFamily="34" charset="0"/>
                <a:ea typeface="Kanit Light" pitchFamily="34" charset="-122"/>
                <a:cs typeface="Kanit Light" pitchFamily="34" charset="-120"/>
              </a:rPr>
              <a:t>5. Cost vs Rating</a:t>
            </a:r>
            <a:endParaRPr lang="en-US" sz="2450" dirty="0"/>
          </a:p>
        </p:txBody>
      </p:sp>
      <p:pic>
        <p:nvPicPr>
          <p:cNvPr id="3" name="Image 0" descr="preencoded.png">    </p:cNvPr>
          <p:cNvPicPr>
            <a:picLocks noChangeAspect="1"/>
          </p:cNvPicPr>
          <p:nvPr/>
        </p:nvPicPr>
        <p:blipFill>
          <a:blip r:embed="rId1"/>
          <a:stretch>
            <a:fillRect/>
          </a:stretch>
        </p:blipFill>
        <p:spPr>
          <a:xfrm>
            <a:off x="3674983" y="1150144"/>
            <a:ext cx="7280315" cy="4687967"/>
          </a:xfrm>
          <a:prstGeom prst="rect">
            <a:avLst/>
          </a:prstGeom>
        </p:spPr>
      </p:pic>
      <p:sp>
        <p:nvSpPr>
          <p:cNvPr id="4" name="Text 1"/>
          <p:cNvSpPr/>
          <p:nvPr/>
        </p:nvSpPr>
        <p:spPr>
          <a:xfrm>
            <a:off x="555188" y="6159341"/>
            <a:ext cx="11433929" cy="761524"/>
          </a:xfrm>
          <a:prstGeom prst="rect">
            <a:avLst/>
          </a:prstGeom>
          <a:noFill/>
          <a:ln/>
        </p:spPr>
        <p:txBody>
          <a:bodyPr wrap="square" lIns="0" tIns="0" rIns="0" bIns="0" rtlCol="0" anchor="t"/>
          <a:lstStyle/>
          <a:p>
            <a:pPr algn="l" marL="342900" indent="-342900">
              <a:lnSpc>
                <a:spcPts val="1950"/>
              </a:lnSpc>
              <a:buSzPct val="100000"/>
              <a:buFont typeface="+mj-lt"/>
              <a:buAutoNum type="arabicPeriod" startAt="1"/>
            </a:pPr>
            <a:r>
              <a:rPr lang="en-US" sz="1200" b="1" dirty="0">
                <a:solidFill>
                  <a:srgbClr val="2C3249"/>
                </a:solidFill>
                <a:latin typeface="Martel Sans" pitchFamily="34" charset="0"/>
                <a:ea typeface="Martel Sans" pitchFamily="34" charset="-122"/>
                <a:cs typeface="Martel Sans" pitchFamily="34" charset="-120"/>
              </a:rPr>
              <a:t>High Ratings Are Not Limited to High Costs:</a:t>
            </a:r>
            <a:pPr algn="l" indent="0" marL="0">
              <a:lnSpc>
                <a:spcPts val="1950"/>
              </a:lnSpc>
              <a:buNone/>
            </a:pPr>
            <a:r>
              <a:rPr lang="en-US" sz="1200" dirty="0">
                <a:solidFill>
                  <a:srgbClr val="2C3249"/>
                </a:solidFill>
                <a:latin typeface="Martel Sans" pitchFamily="34" charset="0"/>
                <a:ea typeface="Martel Sans" pitchFamily="34" charset="-122"/>
                <a:cs typeface="Martel Sans" pitchFamily="34" charset="-120"/>
              </a:rPr>
              <a:t>The majority of restaurants with </a:t>
            </a:r>
            <a:pPr algn="l" indent="0" marL="0">
              <a:lnSpc>
                <a:spcPts val="1950"/>
              </a:lnSpc>
              <a:buNone/>
            </a:pPr>
            <a:r>
              <a:rPr lang="en-US" sz="1200" b="1" dirty="0">
                <a:solidFill>
                  <a:srgbClr val="2C3249"/>
                </a:solidFill>
                <a:latin typeface="Martel Sans" pitchFamily="34" charset="0"/>
                <a:ea typeface="Martel Sans" pitchFamily="34" charset="-122"/>
                <a:cs typeface="Martel Sans" pitchFamily="34" charset="-120"/>
              </a:rPr>
              <a:t>ratings between 4.0 to 4.5</a:t>
            </a:r>
            <a:pPr algn="l" indent="0" marL="0">
              <a:lnSpc>
                <a:spcPts val="1950"/>
              </a:lnSpc>
              <a:buNone/>
            </a:pPr>
            <a:r>
              <a:rPr lang="en-US" sz="1200" dirty="0">
                <a:solidFill>
                  <a:srgbClr val="2C3249"/>
                </a:solidFill>
                <a:latin typeface="Martel Sans" pitchFamily="34" charset="0"/>
                <a:ea typeface="Martel Sans" pitchFamily="34" charset="-122"/>
                <a:cs typeface="Martel Sans" pitchFamily="34" charset="-120"/>
              </a:rPr>
              <a:t> fall within the </a:t>
            </a:r>
            <a:pPr algn="l" indent="0" marL="0">
              <a:lnSpc>
                <a:spcPts val="1950"/>
              </a:lnSpc>
              <a:buNone/>
            </a:pPr>
            <a:r>
              <a:rPr lang="en-US" sz="1200" b="1" dirty="0">
                <a:solidFill>
                  <a:srgbClr val="2C3249"/>
                </a:solidFill>
                <a:latin typeface="Martel Sans" pitchFamily="34" charset="0"/>
                <a:ea typeface="Martel Sans" pitchFamily="34" charset="-122"/>
                <a:cs typeface="Martel Sans" pitchFamily="34" charset="-120"/>
              </a:rPr>
              <a:t>₹200 to ₹1000</a:t>
            </a:r>
            <a:pPr algn="l" indent="0" marL="0">
              <a:lnSpc>
                <a:spcPts val="1950"/>
              </a:lnSpc>
              <a:buNone/>
            </a:pPr>
            <a:r>
              <a:rPr lang="en-US" sz="1200" dirty="0">
                <a:solidFill>
                  <a:srgbClr val="2C3249"/>
                </a:solidFill>
                <a:latin typeface="Martel Sans" pitchFamily="34" charset="0"/>
                <a:ea typeface="Martel Sans" pitchFamily="34" charset="-122"/>
                <a:cs typeface="Martel Sans" pitchFamily="34" charset="-120"/>
              </a:rPr>
              <a:t> cost range. This suggests that </a:t>
            </a:r>
            <a:pPr algn="l" indent="0" marL="0">
              <a:lnSpc>
                <a:spcPts val="1950"/>
              </a:lnSpc>
              <a:buNone/>
            </a:pPr>
            <a:r>
              <a:rPr lang="en-US" sz="1200" b="1" dirty="0">
                <a:solidFill>
                  <a:srgbClr val="2C3249"/>
                </a:solidFill>
                <a:latin typeface="Martel Sans" pitchFamily="34" charset="0"/>
                <a:ea typeface="Martel Sans" pitchFamily="34" charset="-122"/>
                <a:cs typeface="Martel Sans" pitchFamily="34" charset="-120"/>
              </a:rPr>
              <a:t>even affordable restaurants</a:t>
            </a:r>
            <a:pPr algn="l" indent="0" marL="0">
              <a:lnSpc>
                <a:spcPts val="1950"/>
              </a:lnSpc>
              <a:buNone/>
            </a:pPr>
            <a:r>
              <a:rPr lang="en-US" sz="1200" dirty="0">
                <a:solidFill>
                  <a:srgbClr val="2C3249"/>
                </a:solidFill>
                <a:latin typeface="Martel Sans" pitchFamily="34" charset="0"/>
                <a:ea typeface="Martel Sans" pitchFamily="34" charset="-122"/>
                <a:cs typeface="Martel Sans" pitchFamily="34" charset="-120"/>
              </a:rPr>
              <a:t> are receiving excellent ratings, indicating good value for money.</a:t>
            </a:r>
            <a:endParaRPr lang="en-US" sz="1200" dirty="0"/>
          </a:p>
        </p:txBody>
      </p:sp>
      <p:sp>
        <p:nvSpPr>
          <p:cNvPr id="5" name="Text 2"/>
          <p:cNvSpPr/>
          <p:nvPr/>
        </p:nvSpPr>
        <p:spPr>
          <a:xfrm>
            <a:off x="555188" y="6976348"/>
            <a:ext cx="11433929" cy="761524"/>
          </a:xfrm>
          <a:prstGeom prst="rect">
            <a:avLst/>
          </a:prstGeom>
          <a:noFill/>
          <a:ln/>
        </p:spPr>
        <p:txBody>
          <a:bodyPr wrap="square" lIns="0" tIns="0" rIns="0" bIns="0" rtlCol="0" anchor="t"/>
          <a:lstStyle/>
          <a:p>
            <a:pPr algn="l" marL="342900" indent="-342900">
              <a:lnSpc>
                <a:spcPts val="1950"/>
              </a:lnSpc>
              <a:buSzPct val="100000"/>
              <a:buFont typeface="+mj-lt"/>
              <a:buAutoNum type="arabicPeriod" startAt="2"/>
            </a:pPr>
            <a:r>
              <a:rPr lang="en-US" sz="1200" b="1" dirty="0">
                <a:solidFill>
                  <a:srgbClr val="2C3249"/>
                </a:solidFill>
                <a:latin typeface="Martel Sans" pitchFamily="34" charset="0"/>
                <a:ea typeface="Martel Sans" pitchFamily="34" charset="-122"/>
                <a:cs typeface="Martel Sans" pitchFamily="34" charset="-120"/>
              </a:rPr>
              <a:t>Expensive Restaurants Don’t Guarantee Higher Ratings:</a:t>
            </a:r>
            <a:pPr algn="l" indent="0" marL="0">
              <a:lnSpc>
                <a:spcPts val="1950"/>
              </a:lnSpc>
              <a:buNone/>
            </a:pPr>
            <a:r>
              <a:rPr lang="en-US" sz="1200" dirty="0">
                <a:solidFill>
                  <a:srgbClr val="2C3249"/>
                </a:solidFill>
                <a:latin typeface="Martel Sans" pitchFamily="34" charset="0"/>
                <a:ea typeface="Martel Sans" pitchFamily="34" charset="-122"/>
                <a:cs typeface="Martel Sans" pitchFamily="34" charset="-120"/>
              </a:rPr>
              <a:t>Although a few restaurants cost </a:t>
            </a:r>
            <a:pPr algn="l" indent="0" marL="0">
              <a:lnSpc>
                <a:spcPts val="1950"/>
              </a:lnSpc>
              <a:buNone/>
            </a:pPr>
            <a:r>
              <a:rPr lang="en-US" sz="1200" b="1" dirty="0">
                <a:solidFill>
                  <a:srgbClr val="2C3249"/>
                </a:solidFill>
                <a:latin typeface="Martel Sans" pitchFamily="34" charset="0"/>
                <a:ea typeface="Martel Sans" pitchFamily="34" charset="-122"/>
                <a:cs typeface="Martel Sans" pitchFamily="34" charset="-120"/>
              </a:rPr>
              <a:t>above ₹3000</a:t>
            </a:r>
            <a:pPr algn="l" indent="0" marL="0">
              <a:lnSpc>
                <a:spcPts val="1950"/>
              </a:lnSpc>
              <a:buNone/>
            </a:pPr>
            <a:r>
              <a:rPr lang="en-US" sz="1200" dirty="0">
                <a:solidFill>
                  <a:srgbClr val="2C3249"/>
                </a:solidFill>
                <a:latin typeface="Martel Sans" pitchFamily="34" charset="0"/>
                <a:ea typeface="Martel Sans" pitchFamily="34" charset="-122"/>
                <a:cs typeface="Martel Sans" pitchFamily="34" charset="-120"/>
              </a:rPr>
              <a:t>, they don’t necessarily have the highest ratings. In fact, </a:t>
            </a:r>
            <a:pPr algn="l" indent="0" marL="0">
              <a:lnSpc>
                <a:spcPts val="1950"/>
              </a:lnSpc>
              <a:buNone/>
            </a:pPr>
            <a:r>
              <a:rPr lang="en-US" sz="1200" b="1" dirty="0">
                <a:solidFill>
                  <a:srgbClr val="2C3249"/>
                </a:solidFill>
                <a:latin typeface="Martel Sans" pitchFamily="34" charset="0"/>
                <a:ea typeface="Martel Sans" pitchFamily="34" charset="-122"/>
                <a:cs typeface="Martel Sans" pitchFamily="34" charset="-120"/>
              </a:rPr>
              <a:t>ratings are scattered</a:t>
            </a:r>
            <a:pPr algn="l" indent="0" marL="0">
              <a:lnSpc>
                <a:spcPts val="1950"/>
              </a:lnSpc>
              <a:buNone/>
            </a:pPr>
            <a:r>
              <a:rPr lang="en-US" sz="1200" dirty="0">
                <a:solidFill>
                  <a:srgbClr val="2C3249"/>
                </a:solidFill>
                <a:latin typeface="Martel Sans" pitchFamily="34" charset="0"/>
                <a:ea typeface="Martel Sans" pitchFamily="34" charset="-122"/>
                <a:cs typeface="Martel Sans" pitchFamily="34" charset="-120"/>
              </a:rPr>
              <a:t> for high-cost options, implying that </a:t>
            </a:r>
            <a:pPr algn="l" indent="0" marL="0">
              <a:lnSpc>
                <a:spcPts val="1950"/>
              </a:lnSpc>
              <a:buNone/>
            </a:pPr>
            <a:r>
              <a:rPr lang="en-US" sz="1200" b="1" dirty="0">
                <a:solidFill>
                  <a:srgbClr val="2C3249"/>
                </a:solidFill>
                <a:latin typeface="Martel Sans" pitchFamily="34" charset="0"/>
                <a:ea typeface="Martel Sans" pitchFamily="34" charset="-122"/>
                <a:cs typeface="Martel Sans" pitchFamily="34" charset="-120"/>
              </a:rPr>
              <a:t>costlier meals don’t always lead to better customer satisfaction</a:t>
            </a:r>
            <a:pPr algn="l" indent="0" marL="0">
              <a:lnSpc>
                <a:spcPts val="1950"/>
              </a:lnSpc>
              <a:buNone/>
            </a:pPr>
            <a:r>
              <a:rPr lang="en-US" sz="1200" dirty="0">
                <a:solidFill>
                  <a:srgbClr val="2C3249"/>
                </a:solidFill>
                <a:latin typeface="Martel Sans" pitchFamily="34" charset="0"/>
                <a:ea typeface="Martel Sans" pitchFamily="34" charset="-122"/>
                <a:cs typeface="Martel Sans" pitchFamily="34" charset="-120"/>
              </a:rPr>
              <a:t>.</a:t>
            </a:r>
            <a:endParaRPr lang="en-US" sz="1200" dirty="0"/>
          </a:p>
        </p:txBody>
      </p:sp>
      <p:sp>
        <p:nvSpPr>
          <p:cNvPr id="6" name="Text 3"/>
          <p:cNvSpPr/>
          <p:nvPr/>
        </p:nvSpPr>
        <p:spPr>
          <a:xfrm>
            <a:off x="12383691" y="6159341"/>
            <a:ext cx="1699022" cy="253841"/>
          </a:xfrm>
          <a:prstGeom prst="rect">
            <a:avLst/>
          </a:prstGeom>
          <a:noFill/>
          <a:ln/>
        </p:spPr>
        <p:txBody>
          <a:bodyPr wrap="none" lIns="0" tIns="0" rIns="0" bIns="0" rtlCol="0" anchor="t"/>
          <a:lstStyle/>
          <a:p>
            <a:pPr algn="l" indent="0" marL="0">
              <a:lnSpc>
                <a:spcPts val="1950"/>
              </a:lnSpc>
              <a:buNone/>
            </a:pP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44485" y="506373"/>
            <a:ext cx="6963847" cy="460296"/>
          </a:xfrm>
          <a:prstGeom prst="rect">
            <a:avLst/>
          </a:prstGeom>
          <a:noFill/>
          <a:ln/>
        </p:spPr>
        <p:txBody>
          <a:bodyPr wrap="none" lIns="0" tIns="0" rIns="0" bIns="0" rtlCol="0" anchor="t"/>
          <a:lstStyle/>
          <a:p>
            <a:pPr algn="l" indent="0" marL="0">
              <a:lnSpc>
                <a:spcPts val="3600"/>
              </a:lnSpc>
              <a:buNone/>
            </a:pPr>
            <a:r>
              <a:rPr lang="en-US" sz="2900" b="1" i="1" dirty="0">
                <a:solidFill>
                  <a:srgbClr val="272D45"/>
                </a:solidFill>
                <a:latin typeface="Kanit Light" pitchFamily="34" charset="0"/>
                <a:ea typeface="Kanit Light" pitchFamily="34" charset="-122"/>
                <a:cs typeface="Kanit Light" pitchFamily="34" charset="-120"/>
              </a:rPr>
              <a:t>6. Analysing Cuisine and Dish Popularity</a:t>
            </a:r>
            <a:endParaRPr lang="en-US" sz="2900" dirty="0"/>
          </a:p>
        </p:txBody>
      </p:sp>
      <p:sp>
        <p:nvSpPr>
          <p:cNvPr id="3" name="Text 1"/>
          <p:cNvSpPr/>
          <p:nvPr/>
        </p:nvSpPr>
        <p:spPr>
          <a:xfrm>
            <a:off x="644485" y="1339572"/>
            <a:ext cx="7135535" cy="884039"/>
          </a:xfrm>
          <a:prstGeom prst="rect">
            <a:avLst/>
          </a:prstGeom>
          <a:noFill/>
          <a:ln/>
        </p:spPr>
        <p:txBody>
          <a:bodyPr wrap="square" lIns="0" tIns="0" rIns="0" bIns="0" rtlCol="0" anchor="t"/>
          <a:lstStyle/>
          <a:p>
            <a:pPr algn="l" indent="0" marL="0">
              <a:lnSpc>
                <a:spcPts val="2300"/>
              </a:lnSpc>
              <a:buNone/>
            </a:pPr>
            <a:r>
              <a:rPr lang="en-US" sz="1450" dirty="0">
                <a:solidFill>
                  <a:srgbClr val="2C3249"/>
                </a:solidFill>
                <a:latin typeface="Martel Sans" pitchFamily="34" charset="0"/>
                <a:ea typeface="Martel Sans" pitchFamily="34" charset="-122"/>
                <a:cs typeface="Martel Sans" pitchFamily="34" charset="-120"/>
              </a:rPr>
              <a:t>Understanding customer preferences for specific cuisines and dishes is crucial for menu planning and market positioning. Our analysis of the Zomato dataset reveals clear favourites among Bengaluru's diners.</a:t>
            </a:r>
            <a:endParaRPr lang="en-US" sz="1450" dirty="0"/>
          </a:p>
        </p:txBody>
      </p:sp>
      <p:sp>
        <p:nvSpPr>
          <p:cNvPr id="4" name="Text 2"/>
          <p:cNvSpPr/>
          <p:nvPr/>
        </p:nvSpPr>
        <p:spPr>
          <a:xfrm>
            <a:off x="644485" y="2389346"/>
            <a:ext cx="7135535" cy="884039"/>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2C3249"/>
                </a:solidFill>
                <a:latin typeface="Martel Sans" pitchFamily="34" charset="0"/>
                <a:ea typeface="Martel Sans" pitchFamily="34" charset="-122"/>
                <a:cs typeface="Martel Sans" pitchFamily="34" charset="-120"/>
              </a:rPr>
              <a:t>Top Favourite Items:</a:t>
            </a:r>
            <a:pPr algn="l" indent="0" marL="0">
              <a:lnSpc>
                <a:spcPts val="2300"/>
              </a:lnSpc>
              <a:buNone/>
            </a:pPr>
            <a:r>
              <a:rPr lang="en-US" sz="1450" dirty="0">
                <a:solidFill>
                  <a:srgbClr val="2C3249"/>
                </a:solidFill>
                <a:latin typeface="Martel Sans" pitchFamily="34" charset="0"/>
                <a:ea typeface="Martel Sans" pitchFamily="34" charset="-122"/>
                <a:cs typeface="Martel Sans" pitchFamily="34" charset="-120"/>
              </a:rPr>
              <a:t> Biriyani leads as the most loved item, followed by Pasta, Burgers and Cocktails, indicating a strong preference for international and contemporary dishes.</a:t>
            </a:r>
            <a:endParaRPr lang="en-US" sz="1450" dirty="0"/>
          </a:p>
        </p:txBody>
      </p:sp>
      <p:sp>
        <p:nvSpPr>
          <p:cNvPr id="5" name="Text 3"/>
          <p:cNvSpPr/>
          <p:nvPr/>
        </p:nvSpPr>
        <p:spPr>
          <a:xfrm>
            <a:off x="644485" y="3337798"/>
            <a:ext cx="7135535" cy="884039"/>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2C3249"/>
                </a:solidFill>
                <a:latin typeface="Martel Sans" pitchFamily="34" charset="0"/>
                <a:ea typeface="Martel Sans" pitchFamily="34" charset="-122"/>
                <a:cs typeface="Martel Sans" pitchFamily="34" charset="-120"/>
              </a:rPr>
              <a:t>Common Restaurant Offerings:</a:t>
            </a:r>
            <a:pPr algn="l" indent="0" marL="0">
              <a:lnSpc>
                <a:spcPts val="2300"/>
              </a:lnSpc>
              <a:buNone/>
            </a:pPr>
            <a:r>
              <a:rPr lang="en-US" sz="1450" dirty="0">
                <a:solidFill>
                  <a:srgbClr val="2C3249"/>
                </a:solidFill>
                <a:latin typeface="Martel Sans" pitchFamily="34" charset="0"/>
                <a:ea typeface="Martel Sans" pitchFamily="34" charset="-122"/>
                <a:cs typeface="Martel Sans" pitchFamily="34" charset="-120"/>
              </a:rPr>
              <a:t> Chicken Fried Rice is the most common item found across restaurants, with Veg Fried Rice and Paneer Butter Masala also highly prevalent. This highlights popular comfort food options.</a:t>
            </a:r>
            <a:endParaRPr lang="en-US" sz="1450" dirty="0"/>
          </a:p>
        </p:txBody>
      </p:sp>
      <p:pic>
        <p:nvPicPr>
          <p:cNvPr id="6" name="Image 0" descr="preencoded.png">    </p:cNvPr>
          <p:cNvPicPr>
            <a:picLocks noChangeAspect="1"/>
          </p:cNvPicPr>
          <p:nvPr/>
        </p:nvPicPr>
        <p:blipFill>
          <a:blip r:embed="rId1"/>
          <a:stretch>
            <a:fillRect/>
          </a:stretch>
        </p:blipFill>
        <p:spPr>
          <a:xfrm>
            <a:off x="9068991" y="1381006"/>
            <a:ext cx="4092297" cy="613838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24138" y="568881"/>
            <a:ext cx="8308419" cy="517327"/>
          </a:xfrm>
          <a:prstGeom prst="rect">
            <a:avLst/>
          </a:prstGeom>
          <a:noFill/>
          <a:ln/>
        </p:spPr>
        <p:txBody>
          <a:bodyPr wrap="none" lIns="0" tIns="0" rIns="0" bIns="0" rtlCol="0" anchor="t"/>
          <a:lstStyle/>
          <a:p>
            <a:pPr algn="l" indent="0" marL="0">
              <a:lnSpc>
                <a:spcPts val="4050"/>
              </a:lnSpc>
              <a:buNone/>
            </a:pPr>
            <a:r>
              <a:rPr lang="en-US" sz="3250" b="1" i="1" dirty="0">
                <a:solidFill>
                  <a:srgbClr val="272D45"/>
                </a:solidFill>
                <a:latin typeface="Kanit Light" pitchFamily="34" charset="0"/>
                <a:ea typeface="Kanit Light" pitchFamily="34" charset="-122"/>
                <a:cs typeface="Kanit Light" pitchFamily="34" charset="-120"/>
              </a:rPr>
              <a:t>7. The Top rated restaurants from each Area</a:t>
            </a:r>
            <a:endParaRPr lang="en-US" sz="3250" dirty="0"/>
          </a:p>
        </p:txBody>
      </p:sp>
      <p:pic>
        <p:nvPicPr>
          <p:cNvPr id="3" name="Image 0" descr="preencoded.png">    </p:cNvPr>
          <p:cNvPicPr>
            <a:picLocks noChangeAspect="1"/>
          </p:cNvPicPr>
          <p:nvPr/>
        </p:nvPicPr>
        <p:blipFill>
          <a:blip r:embed="rId1"/>
          <a:stretch>
            <a:fillRect/>
          </a:stretch>
        </p:blipFill>
        <p:spPr>
          <a:xfrm>
            <a:off x="724138" y="1499949"/>
            <a:ext cx="11896963" cy="5600224"/>
          </a:xfrm>
          <a:prstGeom prst="rect">
            <a:avLst/>
          </a:prstGeom>
        </p:spPr>
      </p:pic>
      <p:sp>
        <p:nvSpPr>
          <p:cNvPr id="4" name="Text 1"/>
          <p:cNvSpPr/>
          <p:nvPr/>
        </p:nvSpPr>
        <p:spPr>
          <a:xfrm>
            <a:off x="724138" y="7332821"/>
            <a:ext cx="13182124" cy="330994"/>
          </a:xfrm>
          <a:prstGeom prst="rect">
            <a:avLst/>
          </a:prstGeom>
          <a:noFill/>
          <a:ln/>
        </p:spPr>
        <p:txBody>
          <a:bodyPr wrap="none" lIns="0" tIns="0" rIns="0" bIns="0" rtlCol="0" anchor="t"/>
          <a:lstStyle/>
          <a:p>
            <a:pPr algn="l" indent="0" marL="0">
              <a:lnSpc>
                <a:spcPts val="2600"/>
              </a:lnSpc>
              <a:buNone/>
            </a:pP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2331482"/>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272D45"/>
                </a:solidFill>
                <a:latin typeface="Kanit Light" pitchFamily="34" charset="0"/>
                <a:ea typeface="Kanit Light" pitchFamily="34" charset="-122"/>
                <a:cs typeface="Kanit Light" pitchFamily="34" charset="-120"/>
              </a:rPr>
              <a:t>Key Insights:</a:t>
            </a:r>
            <a:endParaRPr lang="en-US" sz="2650" dirty="0"/>
          </a:p>
        </p:txBody>
      </p:sp>
      <p:sp>
        <p:nvSpPr>
          <p:cNvPr id="3" name="Text 1"/>
          <p:cNvSpPr/>
          <p:nvPr/>
        </p:nvSpPr>
        <p:spPr>
          <a:xfrm>
            <a:off x="793790" y="3210401"/>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1.High rating consistency across locations – Most highest-rated restaurants in each location score between 4.3 and 4.9, showing strong competition in quality.</a:t>
            </a:r>
            <a:endParaRPr lang="en-US" sz="1750" dirty="0"/>
          </a:p>
        </p:txBody>
      </p:sp>
      <p:sp>
        <p:nvSpPr>
          <p:cNvPr id="4" name="Text 2"/>
          <p:cNvSpPr/>
          <p:nvPr/>
        </p:nvSpPr>
        <p:spPr>
          <a:xfrm>
            <a:off x="793790" y="4191357"/>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2.No single restaurant dominates all locations – The top-rated spot varies widely by area, suggesting that local favorites and niche offerings are key to success in different neighborhoods.</a:t>
            </a:r>
            <a:endParaRPr lang="en-US" sz="1750" dirty="0"/>
          </a:p>
        </p:txBody>
      </p:sp>
      <p:sp>
        <p:nvSpPr>
          <p:cNvPr id="5" name="Text 3"/>
          <p:cNvSpPr/>
          <p:nvPr/>
        </p:nvSpPr>
        <p:spPr>
          <a:xfrm>
            <a:off x="793790" y="5172313"/>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3.Premium and specialty brands perform strongly – Many highest-rated restaurants are well-known for specific cuisines (e.g., barbeque, desserts, or coffee), indicating that specialization helps secure top ratings.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90324" y="542330"/>
            <a:ext cx="12167592" cy="493038"/>
          </a:xfrm>
          <a:prstGeom prst="rect">
            <a:avLst/>
          </a:prstGeom>
          <a:noFill/>
          <a:ln/>
        </p:spPr>
        <p:txBody>
          <a:bodyPr wrap="none" lIns="0" tIns="0" rIns="0" bIns="0" rtlCol="0" anchor="t"/>
          <a:lstStyle/>
          <a:p>
            <a:pPr algn="l" indent="0" marL="0">
              <a:lnSpc>
                <a:spcPts val="3850"/>
              </a:lnSpc>
              <a:buNone/>
            </a:pPr>
            <a:r>
              <a:rPr lang="en-US" sz="3100" b="1" i="1" dirty="0">
                <a:solidFill>
                  <a:srgbClr val="272D45"/>
                </a:solidFill>
                <a:latin typeface="Kanit Light" pitchFamily="34" charset="0"/>
                <a:ea typeface="Kanit Light" pitchFamily="34" charset="-122"/>
                <a:cs typeface="Kanit Light" pitchFamily="34" charset="-120"/>
              </a:rPr>
              <a:t>8. Best choice of the Restaurant for different Cuisine in Banagalore</a:t>
            </a:r>
            <a:endParaRPr lang="en-US" sz="3100" dirty="0"/>
          </a:p>
        </p:txBody>
      </p:sp>
      <p:pic>
        <p:nvPicPr>
          <p:cNvPr id="3" name="Image 0" descr="preencoded.png">    </p:cNvPr>
          <p:cNvPicPr>
            <a:picLocks noChangeAspect="1"/>
          </p:cNvPicPr>
          <p:nvPr/>
        </p:nvPicPr>
        <p:blipFill>
          <a:blip r:embed="rId1"/>
          <a:stretch>
            <a:fillRect/>
          </a:stretch>
        </p:blipFill>
        <p:spPr>
          <a:xfrm>
            <a:off x="690324" y="1429822"/>
            <a:ext cx="11341298" cy="5721310"/>
          </a:xfrm>
          <a:prstGeom prst="rect">
            <a:avLst/>
          </a:prstGeom>
        </p:spPr>
      </p:pic>
      <p:sp>
        <p:nvSpPr>
          <p:cNvPr id="4" name="Text 1"/>
          <p:cNvSpPr/>
          <p:nvPr/>
        </p:nvSpPr>
        <p:spPr>
          <a:xfrm>
            <a:off x="690324" y="7372945"/>
            <a:ext cx="13249751" cy="315635"/>
          </a:xfrm>
          <a:prstGeom prst="rect">
            <a:avLst/>
          </a:prstGeom>
          <a:noFill/>
          <a:ln/>
        </p:spPr>
        <p:txBody>
          <a:bodyPr wrap="none" lIns="0" tIns="0" rIns="0" bIns="0" rtlCol="0" anchor="t"/>
          <a:lstStyle/>
          <a:p>
            <a:pPr algn="l" indent="0" marL="0">
              <a:lnSpc>
                <a:spcPts val="2450"/>
              </a:lnSpc>
              <a:buNone/>
            </a:pP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2331482"/>
            <a:ext cx="3402330" cy="425291"/>
          </a:xfrm>
          <a:prstGeom prst="rect">
            <a:avLst/>
          </a:prstGeom>
          <a:noFill/>
          <a:ln/>
        </p:spPr>
        <p:txBody>
          <a:bodyPr wrap="none" lIns="0" tIns="0" rIns="0" bIns="0" rtlCol="0" anchor="t"/>
          <a:lstStyle/>
          <a:p>
            <a:pPr algn="l" indent="0" marL="0">
              <a:lnSpc>
                <a:spcPts val="3300"/>
              </a:lnSpc>
              <a:buNone/>
            </a:pPr>
            <a:r>
              <a:rPr lang="en-US" sz="2650" i="1" dirty="0">
                <a:solidFill>
                  <a:srgbClr val="272D45"/>
                </a:solidFill>
                <a:latin typeface="Kanit Light" pitchFamily="34" charset="0"/>
                <a:ea typeface="Kanit Light" pitchFamily="34" charset="-122"/>
                <a:cs typeface="Kanit Light" pitchFamily="34" charset="-120"/>
              </a:rPr>
              <a:t>Key Insights:</a:t>
            </a:r>
            <a:endParaRPr lang="en-US" sz="2650" dirty="0"/>
          </a:p>
        </p:txBody>
      </p:sp>
      <p:sp>
        <p:nvSpPr>
          <p:cNvPr id="3" name="Text 1"/>
          <p:cNvSpPr/>
          <p:nvPr/>
        </p:nvSpPr>
        <p:spPr>
          <a:xfrm>
            <a:off x="793790" y="3210401"/>
            <a:ext cx="13042821" cy="725805"/>
          </a:xfrm>
          <a:prstGeom prst="rect">
            <a:avLst/>
          </a:prstGeom>
          <a:noFill/>
          <a:ln/>
        </p:spPr>
        <p:txBody>
          <a:bodyPr wrap="square" lIns="0" tIns="0" rIns="0" bIns="0" rtlCol="0" anchor="t"/>
          <a:lstStyle/>
          <a:p>
            <a:pPr algn="l" indent="0" marL="0">
              <a:lnSpc>
                <a:spcPts val="2850"/>
              </a:lnSpc>
              <a:buNone/>
            </a:pPr>
            <a:r>
              <a:rPr lang="en-US" sz="1750" b="1" i="1" dirty="0">
                <a:solidFill>
                  <a:srgbClr val="2C3249"/>
                </a:solidFill>
                <a:latin typeface="Martel Sans" pitchFamily="34" charset="0"/>
                <a:ea typeface="Martel Sans" pitchFamily="34" charset="-122"/>
                <a:cs typeface="Martel Sans" pitchFamily="34" charset="-120"/>
              </a:rPr>
              <a:t>1.Dessert-focused restaurants dominate top ratings – Belgian Waffle Factory and Milano Ice Cream lead their categories with ratings close to 5, showing strong customer preference for sweet-focused cuisines.</a:t>
            </a:r>
            <a:endParaRPr lang="en-US" sz="1750" dirty="0"/>
          </a:p>
        </p:txBody>
      </p:sp>
      <p:sp>
        <p:nvSpPr>
          <p:cNvPr id="4" name="Text 2"/>
          <p:cNvSpPr/>
          <p:nvPr/>
        </p:nvSpPr>
        <p:spPr>
          <a:xfrm>
            <a:off x="793790" y="4191357"/>
            <a:ext cx="13042821" cy="725805"/>
          </a:xfrm>
          <a:prstGeom prst="rect">
            <a:avLst/>
          </a:prstGeom>
          <a:noFill/>
          <a:ln/>
        </p:spPr>
        <p:txBody>
          <a:bodyPr wrap="square" lIns="0" tIns="0" rIns="0" bIns="0" rtlCol="0" anchor="t"/>
          <a:lstStyle/>
          <a:p>
            <a:pPr algn="l" indent="0" marL="0">
              <a:lnSpc>
                <a:spcPts val="2850"/>
              </a:lnSpc>
              <a:buNone/>
            </a:pPr>
            <a:r>
              <a:rPr lang="en-US" sz="1750" b="1" i="1" dirty="0">
                <a:solidFill>
                  <a:srgbClr val="2C3249"/>
                </a:solidFill>
                <a:latin typeface="Martel Sans" pitchFamily="34" charset="0"/>
                <a:ea typeface="Martel Sans" pitchFamily="34" charset="-122"/>
                <a:cs typeface="Martel Sans" pitchFamily="34" charset="-120"/>
              </a:rPr>
              <a:t>2.North Indian cuisine holds consistently high ratings – Punjab Grill achieves nearly perfect scores, indicating high customer satisfaction for this category.</a:t>
            </a:r>
            <a:endParaRPr lang="en-US" sz="1750" dirty="0"/>
          </a:p>
        </p:txBody>
      </p:sp>
      <p:sp>
        <p:nvSpPr>
          <p:cNvPr id="5" name="Text 3"/>
          <p:cNvSpPr/>
          <p:nvPr/>
        </p:nvSpPr>
        <p:spPr>
          <a:xfrm>
            <a:off x="793790" y="5172313"/>
            <a:ext cx="13042821" cy="725805"/>
          </a:xfrm>
          <a:prstGeom prst="rect">
            <a:avLst/>
          </a:prstGeom>
          <a:noFill/>
          <a:ln/>
        </p:spPr>
        <p:txBody>
          <a:bodyPr wrap="square" lIns="0" tIns="0" rIns="0" bIns="0" rtlCol="0" anchor="t"/>
          <a:lstStyle/>
          <a:p>
            <a:pPr algn="l" indent="0" marL="0">
              <a:lnSpc>
                <a:spcPts val="2850"/>
              </a:lnSpc>
              <a:buNone/>
            </a:pPr>
            <a:r>
              <a:rPr lang="en-US" sz="1750" b="1" i="1" dirty="0">
                <a:solidFill>
                  <a:srgbClr val="2C3249"/>
                </a:solidFill>
                <a:latin typeface="Martel Sans" pitchFamily="34" charset="0"/>
                <a:ea typeface="Martel Sans" pitchFamily="34" charset="-122"/>
                <a:cs typeface="Martel Sans" pitchFamily="34" charset="-120"/>
              </a:rPr>
              <a:t>3.Cafés have relatively lower top ratings – Matteo Coffea, while leading in the Café category, has the lowest rating among top cuisine leaders, suggesting greater competition or varied customer expectations in this segment.</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549473" y="431721"/>
            <a:ext cx="5466040" cy="392430"/>
          </a:xfrm>
          <a:prstGeom prst="rect">
            <a:avLst/>
          </a:prstGeom>
          <a:noFill/>
          <a:ln/>
        </p:spPr>
        <p:txBody>
          <a:bodyPr wrap="none" lIns="0" tIns="0" rIns="0" bIns="0" rtlCol="0" anchor="t"/>
          <a:lstStyle/>
          <a:p>
            <a:pPr algn="l" indent="0" marL="0">
              <a:lnSpc>
                <a:spcPts val="3050"/>
              </a:lnSpc>
              <a:buNone/>
            </a:pPr>
            <a:r>
              <a:rPr lang="en-US" sz="2450" b="1" i="1" dirty="0">
                <a:solidFill>
                  <a:srgbClr val="272D45"/>
                </a:solidFill>
                <a:latin typeface="Kanit Light" pitchFamily="34" charset="0"/>
                <a:ea typeface="Kanit Light" pitchFamily="34" charset="-122"/>
                <a:cs typeface="Kanit Light" pitchFamily="34" charset="-120"/>
              </a:rPr>
              <a:t>9. Most Liked Dish by Restaurant Type</a:t>
            </a:r>
            <a:endParaRPr lang="en-US" sz="2450" dirty="0"/>
          </a:p>
        </p:txBody>
      </p:sp>
      <p:pic>
        <p:nvPicPr>
          <p:cNvPr id="3" name="Image 0" descr="preencoded.png">    </p:cNvPr>
          <p:cNvPicPr>
            <a:picLocks noChangeAspect="1"/>
          </p:cNvPicPr>
          <p:nvPr/>
        </p:nvPicPr>
        <p:blipFill>
          <a:blip r:embed="rId1"/>
          <a:stretch>
            <a:fillRect/>
          </a:stretch>
        </p:blipFill>
        <p:spPr>
          <a:xfrm>
            <a:off x="549473" y="1138118"/>
            <a:ext cx="12166997" cy="5955863"/>
          </a:xfrm>
          <a:prstGeom prst="rect">
            <a:avLst/>
          </a:prstGeom>
        </p:spPr>
      </p:pic>
      <p:sp>
        <p:nvSpPr>
          <p:cNvPr id="4" name="Text 1"/>
          <p:cNvSpPr/>
          <p:nvPr/>
        </p:nvSpPr>
        <p:spPr>
          <a:xfrm>
            <a:off x="549473" y="7270552"/>
            <a:ext cx="13531453" cy="251222"/>
          </a:xfrm>
          <a:prstGeom prst="rect">
            <a:avLst/>
          </a:prstGeom>
          <a:noFill/>
          <a:ln/>
        </p:spPr>
        <p:txBody>
          <a:bodyPr wrap="none" lIns="0" tIns="0" rIns="0" bIns="0" rtlCol="0" anchor="t"/>
          <a:lstStyle/>
          <a:p>
            <a:pPr algn="l" indent="0" marL="0">
              <a:lnSpc>
                <a:spcPts val="1950"/>
              </a:lnSpc>
              <a:buNone/>
            </a:pPr>
            <a:r>
              <a:rPr lang="en-US" sz="1200" dirty="0">
                <a:solidFill>
                  <a:srgbClr val="2C3249"/>
                </a:solidFill>
                <a:latin typeface="Martel Sans" pitchFamily="34" charset="0"/>
                <a:ea typeface="Martel Sans" pitchFamily="34" charset="-122"/>
                <a:cs typeface="Martel Sans" pitchFamily="34" charset="-120"/>
              </a:rPr>
              <a:t>1.Biryani's Dominance: Biryani is the most liked dish in both "Casual Dining" and "Quick Bites" restaurants, highlighting its widespread popularity.</a:t>
            </a:r>
            <a:endParaRPr lang="en-US" sz="1200" dirty="0"/>
          </a:p>
        </p:txBody>
      </p:sp>
      <p:sp>
        <p:nvSpPr>
          <p:cNvPr id="5" name="Text 2"/>
          <p:cNvSpPr/>
          <p:nvPr/>
        </p:nvSpPr>
        <p:spPr>
          <a:xfrm>
            <a:off x="549473" y="7698343"/>
            <a:ext cx="13531453" cy="251222"/>
          </a:xfrm>
          <a:prstGeom prst="rect">
            <a:avLst/>
          </a:prstGeom>
          <a:noFill/>
          <a:ln/>
        </p:spPr>
        <p:txBody>
          <a:bodyPr wrap="none" lIns="0" tIns="0" rIns="0" bIns="0" rtlCol="0" anchor="t"/>
          <a:lstStyle/>
          <a:p>
            <a:pPr algn="l" indent="0" marL="0">
              <a:lnSpc>
                <a:spcPts val="1950"/>
              </a:lnSpc>
              <a:buNone/>
            </a:pPr>
            <a:r>
              <a:rPr lang="en-US" sz="1200" dirty="0">
                <a:solidFill>
                  <a:srgbClr val="2C3249"/>
                </a:solidFill>
                <a:latin typeface="Martel Sans" pitchFamily="34" charset="0"/>
                <a:ea typeface="Martel Sans" pitchFamily="34" charset="-122"/>
                <a:cs typeface="Martel Sans" pitchFamily="34" charset="-120"/>
              </a:rPr>
              <a:t>2.Dessert Parlor Specialization: Dessert Parlors are specifically known for waffles.</a:t>
            </a:r>
            <a:endParaRPr lang="en-US" sz="1200" dirty="0"/>
          </a:p>
        </p:txBody>
      </p:sp>
      <p:sp>
        <p:nvSpPr>
          <p:cNvPr id="6" name="Text 3"/>
          <p:cNvSpPr/>
          <p:nvPr/>
        </p:nvSpPr>
        <p:spPr>
          <a:xfrm>
            <a:off x="549473" y="8126135"/>
            <a:ext cx="13531453" cy="251222"/>
          </a:xfrm>
          <a:prstGeom prst="rect">
            <a:avLst/>
          </a:prstGeom>
          <a:noFill/>
          <a:ln/>
        </p:spPr>
        <p:txBody>
          <a:bodyPr wrap="none" lIns="0" tIns="0" rIns="0" bIns="0" rtlCol="0" anchor="t"/>
          <a:lstStyle/>
          <a:p>
            <a:pPr algn="l" indent="0" marL="0">
              <a:lnSpc>
                <a:spcPts val="1950"/>
              </a:lnSpc>
              <a:buNone/>
            </a:pPr>
            <a:r>
              <a:rPr lang="en-US" sz="1200" dirty="0">
                <a:solidFill>
                  <a:srgbClr val="2C3249"/>
                </a:solidFill>
                <a:latin typeface="Martel Sans" pitchFamily="34" charset="0"/>
                <a:ea typeface="Martel Sans" pitchFamily="34" charset="-122"/>
                <a:cs typeface="Martel Sans" pitchFamily="34" charset="-120"/>
              </a:rPr>
              <a:t>3.Cafe Diversity: Cafes have a broad range of popular items, including burgers, coffee, and pasta.</a:t>
            </a:r>
            <a:endParaRPr lang="en-US" sz="1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642104" y="506373"/>
            <a:ext cx="3675698" cy="458629"/>
          </a:xfrm>
          <a:prstGeom prst="rect">
            <a:avLst/>
          </a:prstGeom>
          <a:noFill/>
          <a:ln/>
        </p:spPr>
        <p:txBody>
          <a:bodyPr wrap="none" lIns="0" tIns="0" rIns="0" bIns="0" rtlCol="0" anchor="t"/>
          <a:lstStyle/>
          <a:p>
            <a:pPr algn="l" indent="0" marL="0">
              <a:lnSpc>
                <a:spcPts val="3600"/>
              </a:lnSpc>
              <a:buNone/>
            </a:pPr>
            <a:r>
              <a:rPr lang="en-US" sz="2850" b="1" i="1" dirty="0">
                <a:solidFill>
                  <a:srgbClr val="272D45"/>
                </a:solidFill>
                <a:latin typeface="Kanit Light" pitchFamily="34" charset="0"/>
                <a:ea typeface="Kanit Light" pitchFamily="34" charset="-122"/>
                <a:cs typeface="Kanit Light" pitchFamily="34" charset="-120"/>
              </a:rPr>
              <a:t>10. Location wise cost</a:t>
            </a:r>
            <a:endParaRPr lang="en-US" sz="2850" dirty="0"/>
          </a:p>
        </p:txBody>
      </p:sp>
      <p:pic>
        <p:nvPicPr>
          <p:cNvPr id="3" name="Image 0" descr="preencoded.png">    </p:cNvPr>
          <p:cNvPicPr>
            <a:picLocks noChangeAspect="1"/>
          </p:cNvPicPr>
          <p:nvPr/>
        </p:nvPicPr>
        <p:blipFill>
          <a:blip r:embed="rId1"/>
          <a:stretch>
            <a:fillRect/>
          </a:stretch>
        </p:blipFill>
        <p:spPr>
          <a:xfrm>
            <a:off x="642104" y="1377672"/>
            <a:ext cx="7798117" cy="5180767"/>
          </a:xfrm>
          <a:prstGeom prst="rect">
            <a:avLst/>
          </a:prstGeom>
        </p:spPr>
      </p:pic>
      <p:sp>
        <p:nvSpPr>
          <p:cNvPr id="4" name="Text 1"/>
          <p:cNvSpPr/>
          <p:nvPr/>
        </p:nvSpPr>
        <p:spPr>
          <a:xfrm>
            <a:off x="642104" y="6764774"/>
            <a:ext cx="9483804" cy="293489"/>
          </a:xfrm>
          <a:prstGeom prst="rect">
            <a:avLst/>
          </a:prstGeom>
          <a:noFill/>
          <a:ln/>
        </p:spPr>
        <p:txBody>
          <a:bodyPr wrap="none" lIns="0" tIns="0" rIns="0" bIns="0" rtlCol="0" anchor="t"/>
          <a:lstStyle/>
          <a:p>
            <a:pPr algn="l" indent="0" marL="0">
              <a:lnSpc>
                <a:spcPts val="2300"/>
              </a:lnSpc>
              <a:buNone/>
            </a:pPr>
            <a:endParaRPr lang="en-US" sz="1400" dirty="0"/>
          </a:p>
        </p:txBody>
      </p:sp>
      <p:sp>
        <p:nvSpPr>
          <p:cNvPr id="5" name="Text 2"/>
          <p:cNvSpPr/>
          <p:nvPr/>
        </p:nvSpPr>
        <p:spPr>
          <a:xfrm>
            <a:off x="10581203" y="1336358"/>
            <a:ext cx="3414593" cy="1173956"/>
          </a:xfrm>
          <a:prstGeom prst="rect">
            <a:avLst/>
          </a:prstGeom>
          <a:noFill/>
          <a:ln/>
        </p:spPr>
        <p:txBody>
          <a:bodyPr wrap="square" lIns="0" tIns="0" rIns="0" bIns="0" rtlCol="0" anchor="t"/>
          <a:lstStyle/>
          <a:p>
            <a:pPr algn="l" indent="0" marL="0">
              <a:lnSpc>
                <a:spcPts val="2300"/>
              </a:lnSpc>
              <a:buNone/>
            </a:pPr>
            <a:r>
              <a:rPr lang="en-US" sz="1400" dirty="0">
                <a:solidFill>
                  <a:srgbClr val="2C3249"/>
                </a:solidFill>
                <a:latin typeface="Martel Sans" pitchFamily="34" charset="0"/>
                <a:ea typeface="Martel Sans" pitchFamily="34" charset="-122"/>
                <a:cs typeface="Martel Sans" pitchFamily="34" charset="-120"/>
              </a:rPr>
              <a:t>1.High-End Areas: Locations like Brigade Road and Church Street have the highest average cost for two, exceeding ₹1400.</a:t>
            </a:r>
            <a:endParaRPr lang="en-US" sz="1400" dirty="0"/>
          </a:p>
        </p:txBody>
      </p:sp>
      <p:sp>
        <p:nvSpPr>
          <p:cNvPr id="6" name="Text 3"/>
          <p:cNvSpPr/>
          <p:nvPr/>
        </p:nvSpPr>
        <p:spPr>
          <a:xfrm>
            <a:off x="10581203" y="2675334"/>
            <a:ext cx="3414593" cy="1173956"/>
          </a:xfrm>
          <a:prstGeom prst="rect">
            <a:avLst/>
          </a:prstGeom>
          <a:noFill/>
          <a:ln/>
        </p:spPr>
        <p:txBody>
          <a:bodyPr wrap="square" lIns="0" tIns="0" rIns="0" bIns="0" rtlCol="0" anchor="t"/>
          <a:lstStyle/>
          <a:p>
            <a:pPr algn="l" indent="0" marL="0">
              <a:lnSpc>
                <a:spcPts val="2300"/>
              </a:lnSpc>
              <a:buNone/>
            </a:pPr>
            <a:r>
              <a:rPr lang="en-US" sz="1400" dirty="0">
                <a:solidFill>
                  <a:srgbClr val="2C3249"/>
                </a:solidFill>
                <a:latin typeface="Martel Sans" pitchFamily="34" charset="0"/>
                <a:ea typeface="Martel Sans" pitchFamily="34" charset="-122"/>
                <a:cs typeface="Martel Sans" pitchFamily="34" charset="-120"/>
              </a:rPr>
              <a:t>2.Affordable Options: Areas such as Old Airport Road and HSR are significantly more affordable, with an average cost around ₹600.</a:t>
            </a:r>
            <a:endParaRPr lang="en-US" sz="1400" dirty="0"/>
          </a:p>
        </p:txBody>
      </p:sp>
      <p:sp>
        <p:nvSpPr>
          <p:cNvPr id="7" name="Text 4"/>
          <p:cNvSpPr/>
          <p:nvPr/>
        </p:nvSpPr>
        <p:spPr>
          <a:xfrm>
            <a:off x="10581203" y="4014311"/>
            <a:ext cx="3414593" cy="1760934"/>
          </a:xfrm>
          <a:prstGeom prst="rect">
            <a:avLst/>
          </a:prstGeom>
          <a:noFill/>
          <a:ln/>
        </p:spPr>
        <p:txBody>
          <a:bodyPr wrap="square" lIns="0" tIns="0" rIns="0" bIns="0" rtlCol="0" anchor="t"/>
          <a:lstStyle/>
          <a:p>
            <a:pPr algn="l" indent="0" marL="0">
              <a:lnSpc>
                <a:spcPts val="2300"/>
              </a:lnSpc>
              <a:buNone/>
            </a:pPr>
            <a:r>
              <a:rPr lang="en-US" sz="1400" dirty="0">
                <a:solidFill>
                  <a:srgbClr val="2C3249"/>
                </a:solidFill>
                <a:latin typeface="Martel Sans" pitchFamily="34" charset="0"/>
                <a:ea typeface="Martel Sans" pitchFamily="34" charset="-122"/>
                <a:cs typeface="Martel Sans" pitchFamily="34" charset="-120"/>
              </a:rPr>
              <a:t>3.Koramangala's Price Variation: Within the same large neighborhood, Koramangala, there is a wide range of pricing, with some blocks (e.g., 3rd and 4th) being more expensive than others (e.g., 5th and 7th).</a:t>
            </a:r>
            <a:endParaRPr lang="en-US" sz="1400" dirty="0"/>
          </a:p>
        </p:txBody>
      </p:sp>
      <p:sp>
        <p:nvSpPr>
          <p:cNvPr id="8" name="Text 5"/>
          <p:cNvSpPr/>
          <p:nvPr/>
        </p:nvSpPr>
        <p:spPr>
          <a:xfrm>
            <a:off x="642104" y="7429619"/>
            <a:ext cx="13346192" cy="293489"/>
          </a:xfrm>
          <a:prstGeom prst="rect">
            <a:avLst/>
          </a:prstGeom>
          <a:noFill/>
          <a:ln/>
        </p:spPr>
        <p:txBody>
          <a:bodyPr wrap="none" lIns="0" tIns="0" rIns="0" bIns="0" rtlCol="0" anchor="t"/>
          <a:lstStyle/>
          <a:p>
            <a:pPr algn="l" indent="0" marL="0">
              <a:lnSpc>
                <a:spcPts val="2300"/>
              </a:lnSpc>
              <a:buNone/>
            </a:pPr>
            <a:endParaRPr lang="en-US"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25329" y="569833"/>
            <a:ext cx="7692152" cy="518041"/>
          </a:xfrm>
          <a:prstGeom prst="rect">
            <a:avLst/>
          </a:prstGeom>
          <a:noFill/>
          <a:ln/>
        </p:spPr>
        <p:txBody>
          <a:bodyPr wrap="none" lIns="0" tIns="0" rIns="0" bIns="0" rtlCol="0" anchor="t"/>
          <a:lstStyle/>
          <a:p>
            <a:pPr algn="l" indent="0" marL="0">
              <a:lnSpc>
                <a:spcPts val="4050"/>
              </a:lnSpc>
              <a:buNone/>
            </a:pPr>
            <a:r>
              <a:rPr lang="en-US" sz="3250" b="1" i="1" dirty="0">
                <a:solidFill>
                  <a:srgbClr val="272D45"/>
                </a:solidFill>
                <a:latin typeface="Kanit Light" pitchFamily="34" charset="0"/>
                <a:ea typeface="Kanit Light" pitchFamily="34" charset="-122"/>
                <a:cs typeface="Kanit Light" pitchFamily="34" charset="-120"/>
              </a:rPr>
              <a:t>11. Dish liked with type and cost_for_two</a:t>
            </a:r>
            <a:endParaRPr lang="en-US" sz="3250" dirty="0"/>
          </a:p>
        </p:txBody>
      </p:sp>
      <p:pic>
        <p:nvPicPr>
          <p:cNvPr id="3" name="Image 0" descr="preencoded.png">    </p:cNvPr>
          <p:cNvPicPr>
            <a:picLocks noChangeAspect="1"/>
          </p:cNvPicPr>
          <p:nvPr/>
        </p:nvPicPr>
        <p:blipFill>
          <a:blip r:embed="rId1"/>
          <a:stretch>
            <a:fillRect/>
          </a:stretch>
        </p:blipFill>
        <p:spPr>
          <a:xfrm>
            <a:off x="725329" y="1554123"/>
            <a:ext cx="9210913" cy="5304115"/>
          </a:xfrm>
          <a:prstGeom prst="rect">
            <a:avLst/>
          </a:prstGeom>
        </p:spPr>
      </p:pic>
      <p:sp>
        <p:nvSpPr>
          <p:cNvPr id="4" name="Text 1"/>
          <p:cNvSpPr/>
          <p:nvPr/>
        </p:nvSpPr>
        <p:spPr>
          <a:xfrm>
            <a:off x="725329" y="7091363"/>
            <a:ext cx="9210913" cy="331589"/>
          </a:xfrm>
          <a:prstGeom prst="rect">
            <a:avLst/>
          </a:prstGeom>
          <a:noFill/>
          <a:ln/>
        </p:spPr>
        <p:txBody>
          <a:bodyPr wrap="none" lIns="0" tIns="0" rIns="0" bIns="0" rtlCol="0" anchor="t"/>
          <a:lstStyle/>
          <a:p>
            <a:pPr algn="l" indent="0" marL="0">
              <a:lnSpc>
                <a:spcPts val="2600"/>
              </a:lnSpc>
              <a:buNone/>
            </a:pPr>
            <a:endParaRPr lang="en-US" sz="1600" dirty="0"/>
          </a:p>
        </p:txBody>
      </p:sp>
      <p:sp>
        <p:nvSpPr>
          <p:cNvPr id="5" name="Text 2"/>
          <p:cNvSpPr/>
          <p:nvPr/>
        </p:nvSpPr>
        <p:spPr>
          <a:xfrm>
            <a:off x="10449401" y="1507450"/>
            <a:ext cx="3463171" cy="1326356"/>
          </a:xfrm>
          <a:prstGeom prst="rect">
            <a:avLst/>
          </a:prstGeom>
          <a:noFill/>
          <a:ln/>
        </p:spPr>
        <p:txBody>
          <a:bodyPr wrap="square" lIns="0" tIns="0" rIns="0" bIns="0" rtlCol="0" anchor="t"/>
          <a:lstStyle/>
          <a:p>
            <a:pPr algn="l" indent="0" marL="0">
              <a:lnSpc>
                <a:spcPts val="2600"/>
              </a:lnSpc>
              <a:buNone/>
            </a:pPr>
            <a:r>
              <a:rPr lang="en-US" sz="1600" dirty="0">
                <a:solidFill>
                  <a:srgbClr val="2C3249"/>
                </a:solidFill>
                <a:latin typeface="Martel Sans" pitchFamily="34" charset="0"/>
                <a:ea typeface="Martel Sans" pitchFamily="34" charset="-122"/>
                <a:cs typeface="Martel Sans" pitchFamily="34" charset="-120"/>
              </a:rPr>
              <a:t>1.Casual Dining leads significantly – It’s the top restaurant type without online ordering or table booking, exceeding 7,000 listings.</a:t>
            </a:r>
            <a:endParaRPr lang="en-US" sz="1600" dirty="0"/>
          </a:p>
        </p:txBody>
      </p:sp>
      <p:sp>
        <p:nvSpPr>
          <p:cNvPr id="6" name="Text 3"/>
          <p:cNvSpPr/>
          <p:nvPr/>
        </p:nvSpPr>
        <p:spPr>
          <a:xfrm>
            <a:off x="10449401" y="3020258"/>
            <a:ext cx="3463171" cy="994767"/>
          </a:xfrm>
          <a:prstGeom prst="rect">
            <a:avLst/>
          </a:prstGeom>
          <a:noFill/>
          <a:ln/>
        </p:spPr>
        <p:txBody>
          <a:bodyPr wrap="square" lIns="0" tIns="0" rIns="0" bIns="0" rtlCol="0" anchor="t"/>
          <a:lstStyle/>
          <a:p>
            <a:pPr algn="l" indent="0" marL="0">
              <a:lnSpc>
                <a:spcPts val="2600"/>
              </a:lnSpc>
              <a:buNone/>
            </a:pPr>
            <a:r>
              <a:rPr lang="en-US" sz="1600" dirty="0">
                <a:solidFill>
                  <a:srgbClr val="2C3249"/>
                </a:solidFill>
                <a:latin typeface="Martel Sans" pitchFamily="34" charset="0"/>
                <a:ea typeface="Martel Sans" pitchFamily="34" charset="-122"/>
                <a:cs typeface="Martel Sans" pitchFamily="34" charset="-120"/>
              </a:rPr>
              <a:t>2.Quick Bites is the second most common – With over 5,000 outlets, it shows strong offline presence.</a:t>
            </a:r>
            <a:endParaRPr lang="en-US" sz="1600" dirty="0"/>
          </a:p>
        </p:txBody>
      </p:sp>
      <p:sp>
        <p:nvSpPr>
          <p:cNvPr id="7" name="Text 4"/>
          <p:cNvSpPr/>
          <p:nvPr/>
        </p:nvSpPr>
        <p:spPr>
          <a:xfrm>
            <a:off x="10449401" y="4201478"/>
            <a:ext cx="3463171" cy="1657945"/>
          </a:xfrm>
          <a:prstGeom prst="rect">
            <a:avLst/>
          </a:prstGeom>
          <a:noFill/>
          <a:ln/>
        </p:spPr>
        <p:txBody>
          <a:bodyPr wrap="square" lIns="0" tIns="0" rIns="0" bIns="0" rtlCol="0" anchor="t"/>
          <a:lstStyle/>
          <a:p>
            <a:pPr algn="l" indent="0" marL="0">
              <a:lnSpc>
                <a:spcPts val="2600"/>
              </a:lnSpc>
              <a:buNone/>
            </a:pPr>
            <a:r>
              <a:rPr lang="en-US" sz="1600" dirty="0">
                <a:solidFill>
                  <a:srgbClr val="2C3249"/>
                </a:solidFill>
                <a:latin typeface="Martel Sans" pitchFamily="34" charset="0"/>
                <a:ea typeface="Martel Sans" pitchFamily="34" charset="-122"/>
                <a:cs typeface="Martel Sans" pitchFamily="34" charset="-120"/>
              </a:rPr>
              <a:t>3.Delivery and Dessert Parlors are rare – Both have low counts (under 1,200), meaning most in these categories rely on online orders or reservations.</a:t>
            </a:r>
            <a:endParaRPr lang="en-US" sz="1600" dirty="0"/>
          </a:p>
        </p:txBody>
      </p:sp>
      <p:sp>
        <p:nvSpPr>
          <p:cNvPr id="8" name="Text 5"/>
          <p:cNvSpPr/>
          <p:nvPr/>
        </p:nvSpPr>
        <p:spPr>
          <a:xfrm>
            <a:off x="725329" y="7842528"/>
            <a:ext cx="13179743" cy="331589"/>
          </a:xfrm>
          <a:prstGeom prst="rect">
            <a:avLst/>
          </a:prstGeom>
          <a:noFill/>
          <a:ln/>
        </p:spPr>
        <p:txBody>
          <a:bodyPr wrap="none" lIns="0" tIns="0" rIns="0" bIns="0" rtlCol="0" anchor="t"/>
          <a:lstStyle/>
          <a:p>
            <a:pPr algn="l" indent="0" marL="0">
              <a:lnSpc>
                <a:spcPts val="2600"/>
              </a:lnSpc>
              <a:buNone/>
            </a:pP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643771" y="505778"/>
            <a:ext cx="9788962" cy="459819"/>
          </a:xfrm>
          <a:prstGeom prst="rect">
            <a:avLst/>
          </a:prstGeom>
          <a:noFill/>
          <a:ln/>
        </p:spPr>
        <p:txBody>
          <a:bodyPr wrap="none" lIns="0" tIns="0" rIns="0" bIns="0" rtlCol="0" anchor="t"/>
          <a:lstStyle/>
          <a:p>
            <a:pPr algn="l" indent="0" marL="0">
              <a:lnSpc>
                <a:spcPts val="3600"/>
              </a:lnSpc>
              <a:buNone/>
            </a:pPr>
            <a:r>
              <a:rPr lang="en-US" sz="2850" b="1" i="1" dirty="0">
                <a:solidFill>
                  <a:srgbClr val="272D45"/>
                </a:solidFill>
                <a:latin typeface="Kanit Light" pitchFamily="34" charset="0"/>
                <a:ea typeface="Kanit Light" pitchFamily="34" charset="-122"/>
                <a:cs typeface="Kanit Light" pitchFamily="34" charset="-120"/>
              </a:rPr>
              <a:t>12. Do restaurants with table booking have better ratings?</a:t>
            </a:r>
            <a:endParaRPr lang="en-US" sz="2850" dirty="0"/>
          </a:p>
        </p:txBody>
      </p:sp>
      <p:pic>
        <p:nvPicPr>
          <p:cNvPr id="3" name="Image 0" descr="preencoded.png">    </p:cNvPr>
          <p:cNvPicPr>
            <a:picLocks noChangeAspect="1"/>
          </p:cNvPicPr>
          <p:nvPr/>
        </p:nvPicPr>
        <p:blipFill>
          <a:blip r:embed="rId1"/>
          <a:stretch>
            <a:fillRect/>
          </a:stretch>
        </p:blipFill>
        <p:spPr>
          <a:xfrm>
            <a:off x="643771" y="1379458"/>
            <a:ext cx="7541538" cy="6000988"/>
          </a:xfrm>
          <a:prstGeom prst="rect">
            <a:avLst/>
          </a:prstGeom>
        </p:spPr>
      </p:pic>
      <p:sp>
        <p:nvSpPr>
          <p:cNvPr id="4" name="Text 1"/>
          <p:cNvSpPr/>
          <p:nvPr/>
        </p:nvSpPr>
        <p:spPr>
          <a:xfrm>
            <a:off x="9202103" y="1338024"/>
            <a:ext cx="4792028" cy="1177290"/>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2C3249"/>
                </a:solidFill>
                <a:latin typeface="Martel Sans" pitchFamily="34" charset="0"/>
                <a:ea typeface="Martel Sans" pitchFamily="34" charset="-122"/>
                <a:cs typeface="Martel Sans" pitchFamily="34" charset="-120"/>
              </a:rPr>
              <a:t>Higher Median Rating for Table Bookings</a:t>
            </a:r>
            <a:pPr algn="l" indent="0" marL="0">
              <a:lnSpc>
                <a:spcPts val="2300"/>
              </a:lnSpc>
              <a:buNone/>
            </a:pPr>
            <a:r>
              <a:rPr lang="en-US" sz="1400" dirty="0">
                <a:solidFill>
                  <a:srgbClr val="2C3249"/>
                </a:solidFill>
                <a:latin typeface="Martel Sans" pitchFamily="34" charset="0"/>
                <a:ea typeface="Martel Sans" pitchFamily="34" charset="-122"/>
                <a:cs typeface="Martel Sans" pitchFamily="34" charset="-120"/>
              </a:rPr>
              <a:t>: The median rating is higher for restaurants that accept table bookings ("Yes") than for those that don't ("No").</a:t>
            </a:r>
            <a:endParaRPr lang="en-US" sz="1400" dirty="0"/>
          </a:p>
        </p:txBody>
      </p:sp>
      <p:sp>
        <p:nvSpPr>
          <p:cNvPr id="5" name="Text 2"/>
          <p:cNvSpPr/>
          <p:nvPr/>
        </p:nvSpPr>
        <p:spPr>
          <a:xfrm>
            <a:off x="9202103" y="2579608"/>
            <a:ext cx="4792028" cy="1471612"/>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2C3249"/>
                </a:solidFill>
                <a:latin typeface="Martel Sans" pitchFamily="34" charset="0"/>
                <a:ea typeface="Martel Sans" pitchFamily="34" charset="-122"/>
                <a:cs typeface="Martel Sans" pitchFamily="34" charset="-120"/>
              </a:rPr>
              <a:t>More Consistent Ratings Without Table Bookings</a:t>
            </a:r>
            <a:pPr algn="l" indent="0" marL="0">
              <a:lnSpc>
                <a:spcPts val="2300"/>
              </a:lnSpc>
              <a:buNone/>
            </a:pPr>
            <a:r>
              <a:rPr lang="en-US" sz="1400" dirty="0">
                <a:solidFill>
                  <a:srgbClr val="2C3249"/>
                </a:solidFill>
                <a:latin typeface="Martel Sans" pitchFamily="34" charset="0"/>
                <a:ea typeface="Martel Sans" pitchFamily="34" charset="-122"/>
                <a:cs typeface="Martel Sans" pitchFamily="34" charset="-120"/>
              </a:rPr>
              <a:t>: The ratings are more tightly clustered (smaller box) for restaurants without table bookings, indicating less variability in the middle 50% of ratings.</a:t>
            </a:r>
            <a:endParaRPr lang="en-US" sz="1400" dirty="0"/>
          </a:p>
        </p:txBody>
      </p:sp>
      <p:sp>
        <p:nvSpPr>
          <p:cNvPr id="6" name="Text 3"/>
          <p:cNvSpPr/>
          <p:nvPr/>
        </p:nvSpPr>
        <p:spPr>
          <a:xfrm>
            <a:off x="9202103" y="4115514"/>
            <a:ext cx="4792028" cy="1177290"/>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2C3249"/>
                </a:solidFill>
                <a:latin typeface="Martel Sans" pitchFamily="34" charset="0"/>
                <a:ea typeface="Martel Sans" pitchFamily="34" charset="-122"/>
                <a:cs typeface="Martel Sans" pitchFamily="34" charset="-120"/>
              </a:rPr>
              <a:t>Similar Low-End Ratings</a:t>
            </a:r>
            <a:pPr algn="l" indent="0" marL="0">
              <a:lnSpc>
                <a:spcPts val="2300"/>
              </a:lnSpc>
              <a:buNone/>
            </a:pPr>
            <a:r>
              <a:rPr lang="en-US" sz="1400" dirty="0">
                <a:solidFill>
                  <a:srgbClr val="2C3249"/>
                </a:solidFill>
                <a:latin typeface="Martel Sans" pitchFamily="34" charset="0"/>
                <a:ea typeface="Martel Sans" pitchFamily="34" charset="-122"/>
                <a:cs typeface="Martel Sans" pitchFamily="34" charset="-120"/>
              </a:rPr>
              <a:t>: Both groups have outliers with similarly low ratings, suggesting that even with table booking, some restaurants perform poorly.</a:t>
            </a:r>
            <a:endParaRPr lang="en-US" sz="1400" dirty="0"/>
          </a:p>
        </p:txBody>
      </p:sp>
      <p:sp>
        <p:nvSpPr>
          <p:cNvPr id="7" name="Text 4"/>
          <p:cNvSpPr/>
          <p:nvPr/>
        </p:nvSpPr>
        <p:spPr>
          <a:xfrm>
            <a:off x="643771" y="7794308"/>
            <a:ext cx="13342858" cy="294323"/>
          </a:xfrm>
          <a:prstGeom prst="rect">
            <a:avLst/>
          </a:prstGeom>
          <a:noFill/>
          <a:ln/>
        </p:spPr>
        <p:txBody>
          <a:bodyPr wrap="none" lIns="0" tIns="0" rIns="0" bIns="0" rtlCol="0" anchor="t"/>
          <a:lstStyle/>
          <a:p>
            <a:pPr algn="l" indent="0" marL="0">
              <a:lnSpc>
                <a:spcPts val="2300"/>
              </a:lnSpc>
              <a:buNone/>
            </a:pP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17828" y="696873"/>
            <a:ext cx="5128022" cy="640913"/>
          </a:xfrm>
          <a:prstGeom prst="rect">
            <a:avLst/>
          </a:prstGeom>
          <a:noFill/>
          <a:ln/>
        </p:spPr>
        <p:txBody>
          <a:bodyPr wrap="none" lIns="0" tIns="0" rIns="0" bIns="0" rtlCol="0" anchor="t"/>
          <a:lstStyle/>
          <a:p>
            <a:pPr algn="l" indent="0" marL="0">
              <a:lnSpc>
                <a:spcPts val="5000"/>
              </a:lnSpc>
              <a:buNone/>
            </a:pPr>
            <a:r>
              <a:rPr lang="en-US" sz="4000" dirty="0">
                <a:solidFill>
                  <a:srgbClr val="272D45"/>
                </a:solidFill>
                <a:latin typeface="Kanit Light" pitchFamily="34" charset="0"/>
                <a:ea typeface="Kanit Light" pitchFamily="34" charset="-122"/>
                <a:cs typeface="Kanit Light" pitchFamily="34" charset="-120"/>
              </a:rPr>
              <a:t>Agenda</a:t>
            </a:r>
            <a:endParaRPr lang="en-US" sz="4000" dirty="0"/>
          </a:p>
        </p:txBody>
      </p:sp>
      <p:sp>
        <p:nvSpPr>
          <p:cNvPr id="3" name="Text 1"/>
          <p:cNvSpPr/>
          <p:nvPr/>
        </p:nvSpPr>
        <p:spPr>
          <a:xfrm>
            <a:off x="717828" y="1747957"/>
            <a:ext cx="205026" cy="256342"/>
          </a:xfrm>
          <a:prstGeom prst="rect">
            <a:avLst/>
          </a:prstGeom>
          <a:noFill/>
          <a:ln/>
        </p:spPr>
        <p:txBody>
          <a:bodyPr wrap="none" lIns="0" tIns="0" rIns="0" bIns="0" rtlCol="0" anchor="t"/>
          <a:lstStyle/>
          <a:p>
            <a:pPr algn="l" indent="0" marL="0">
              <a:lnSpc>
                <a:spcPts val="2550"/>
              </a:lnSpc>
              <a:buNone/>
            </a:pPr>
            <a:r>
              <a:rPr lang="en-US" sz="1600" dirty="0">
                <a:solidFill>
                  <a:srgbClr val="2C3249"/>
                </a:solidFill>
                <a:latin typeface="Kanit Light" pitchFamily="34" charset="0"/>
                <a:ea typeface="Kanit Light" pitchFamily="34" charset="-122"/>
                <a:cs typeface="Kanit Light" pitchFamily="34" charset="-120"/>
              </a:rPr>
              <a:t>01</a:t>
            </a:r>
            <a:endParaRPr lang="en-US" sz="1600" dirty="0"/>
          </a:p>
        </p:txBody>
      </p:sp>
      <p:sp>
        <p:nvSpPr>
          <p:cNvPr id="4" name="Shape 2"/>
          <p:cNvSpPr/>
          <p:nvPr/>
        </p:nvSpPr>
        <p:spPr>
          <a:xfrm>
            <a:off x="717828" y="2073593"/>
            <a:ext cx="4261485" cy="22860"/>
          </a:xfrm>
          <a:prstGeom prst="rect">
            <a:avLst/>
          </a:prstGeom>
          <a:solidFill>
            <a:srgbClr val="437066"/>
          </a:solidFill>
          <a:ln/>
        </p:spPr>
      </p:sp>
      <p:sp>
        <p:nvSpPr>
          <p:cNvPr id="5" name="Text 3"/>
          <p:cNvSpPr/>
          <p:nvPr/>
        </p:nvSpPr>
        <p:spPr>
          <a:xfrm>
            <a:off x="717828" y="2221825"/>
            <a:ext cx="3923348" cy="384572"/>
          </a:xfrm>
          <a:prstGeom prst="rect">
            <a:avLst/>
          </a:prstGeom>
          <a:noFill/>
          <a:ln/>
        </p:spPr>
        <p:txBody>
          <a:bodyPr wrap="none" lIns="0" tIns="0" rIns="0" bIns="0" rtlCol="0" anchor="t"/>
          <a:lstStyle/>
          <a:p>
            <a:pPr algn="l" indent="0" marL="0">
              <a:lnSpc>
                <a:spcPts val="3000"/>
              </a:lnSpc>
              <a:buNone/>
            </a:pPr>
            <a:r>
              <a:rPr lang="en-US" sz="2400" dirty="0">
                <a:solidFill>
                  <a:srgbClr val="2C3249"/>
                </a:solidFill>
                <a:latin typeface="Kanit Light" pitchFamily="34" charset="0"/>
                <a:ea typeface="Kanit Light" pitchFamily="34" charset="-122"/>
                <a:cs typeface="Kanit Light" pitchFamily="34" charset="-120"/>
              </a:rPr>
              <a:t>The Challenge &amp; Opportunity</a:t>
            </a:r>
            <a:endParaRPr lang="en-US" sz="2400" dirty="0"/>
          </a:p>
        </p:txBody>
      </p:sp>
      <p:sp>
        <p:nvSpPr>
          <p:cNvPr id="6" name="Text 4"/>
          <p:cNvSpPr/>
          <p:nvPr/>
        </p:nvSpPr>
        <p:spPr>
          <a:xfrm>
            <a:off x="717828" y="2729389"/>
            <a:ext cx="4261485" cy="984409"/>
          </a:xfrm>
          <a:prstGeom prst="rect">
            <a:avLst/>
          </a:prstGeom>
          <a:noFill/>
          <a:ln/>
        </p:spPr>
        <p:txBody>
          <a:bodyPr wrap="square" lIns="0" tIns="0" rIns="0" bIns="0" rtlCol="0" anchor="t"/>
          <a:lstStyle/>
          <a:p>
            <a:pPr algn="l" indent="0" marL="0">
              <a:lnSpc>
                <a:spcPts val="2550"/>
              </a:lnSpc>
              <a:buNone/>
            </a:pPr>
            <a:r>
              <a:rPr lang="en-US" sz="1600" dirty="0">
                <a:solidFill>
                  <a:srgbClr val="2C3249"/>
                </a:solidFill>
                <a:latin typeface="Martel Sans" pitchFamily="34" charset="0"/>
                <a:ea typeface="Martel Sans" pitchFamily="34" charset="-122"/>
                <a:cs typeface="Martel Sans" pitchFamily="34" charset="-120"/>
              </a:rPr>
              <a:t>Understanding the competitive landscape and the potential of data in Bengaluru's vibrant food scene.</a:t>
            </a:r>
            <a:endParaRPr lang="en-US" sz="1600" dirty="0"/>
          </a:p>
        </p:txBody>
      </p:sp>
      <p:sp>
        <p:nvSpPr>
          <p:cNvPr id="7" name="Text 5"/>
          <p:cNvSpPr/>
          <p:nvPr/>
        </p:nvSpPr>
        <p:spPr>
          <a:xfrm>
            <a:off x="5184338" y="1747957"/>
            <a:ext cx="205026" cy="256342"/>
          </a:xfrm>
          <a:prstGeom prst="rect">
            <a:avLst/>
          </a:prstGeom>
          <a:noFill/>
          <a:ln/>
        </p:spPr>
        <p:txBody>
          <a:bodyPr wrap="none" lIns="0" tIns="0" rIns="0" bIns="0" rtlCol="0" anchor="t"/>
          <a:lstStyle/>
          <a:p>
            <a:pPr algn="l" indent="0" marL="0">
              <a:lnSpc>
                <a:spcPts val="2550"/>
              </a:lnSpc>
              <a:buNone/>
            </a:pPr>
            <a:r>
              <a:rPr lang="en-US" sz="1600" dirty="0">
                <a:solidFill>
                  <a:srgbClr val="2C3249"/>
                </a:solidFill>
                <a:latin typeface="Kanit Light" pitchFamily="34" charset="0"/>
                <a:ea typeface="Kanit Light" pitchFamily="34" charset="-122"/>
                <a:cs typeface="Kanit Light" pitchFamily="34" charset="-120"/>
              </a:rPr>
              <a:t>02</a:t>
            </a:r>
            <a:endParaRPr lang="en-US" sz="1600" dirty="0"/>
          </a:p>
        </p:txBody>
      </p:sp>
      <p:sp>
        <p:nvSpPr>
          <p:cNvPr id="8" name="Shape 6"/>
          <p:cNvSpPr/>
          <p:nvPr/>
        </p:nvSpPr>
        <p:spPr>
          <a:xfrm>
            <a:off x="5184338" y="2073593"/>
            <a:ext cx="4261604" cy="22860"/>
          </a:xfrm>
          <a:prstGeom prst="rect">
            <a:avLst/>
          </a:prstGeom>
          <a:solidFill>
            <a:srgbClr val="437066"/>
          </a:solidFill>
          <a:ln/>
        </p:spPr>
      </p:sp>
      <p:sp>
        <p:nvSpPr>
          <p:cNvPr id="9" name="Text 7"/>
          <p:cNvSpPr/>
          <p:nvPr/>
        </p:nvSpPr>
        <p:spPr>
          <a:xfrm>
            <a:off x="5184338" y="2221825"/>
            <a:ext cx="3076813" cy="384572"/>
          </a:xfrm>
          <a:prstGeom prst="rect">
            <a:avLst/>
          </a:prstGeom>
          <a:noFill/>
          <a:ln/>
        </p:spPr>
        <p:txBody>
          <a:bodyPr wrap="none" lIns="0" tIns="0" rIns="0" bIns="0" rtlCol="0" anchor="t"/>
          <a:lstStyle/>
          <a:p>
            <a:pPr algn="l" indent="0" marL="0">
              <a:lnSpc>
                <a:spcPts val="3000"/>
              </a:lnSpc>
              <a:buNone/>
            </a:pPr>
            <a:r>
              <a:rPr lang="en-US" sz="2400" dirty="0">
                <a:solidFill>
                  <a:srgbClr val="2C3249"/>
                </a:solidFill>
                <a:latin typeface="Kanit Light" pitchFamily="34" charset="0"/>
                <a:ea typeface="Kanit Light" pitchFamily="34" charset="-122"/>
                <a:cs typeface="Kanit Light" pitchFamily="34" charset="-120"/>
              </a:rPr>
              <a:t>Data Preparation</a:t>
            </a:r>
            <a:endParaRPr lang="en-US" sz="2400" dirty="0"/>
          </a:p>
        </p:txBody>
      </p:sp>
      <p:sp>
        <p:nvSpPr>
          <p:cNvPr id="10" name="Text 8"/>
          <p:cNvSpPr/>
          <p:nvPr/>
        </p:nvSpPr>
        <p:spPr>
          <a:xfrm>
            <a:off x="5184338" y="2729389"/>
            <a:ext cx="4261604" cy="656273"/>
          </a:xfrm>
          <a:prstGeom prst="rect">
            <a:avLst/>
          </a:prstGeom>
          <a:noFill/>
          <a:ln/>
        </p:spPr>
        <p:txBody>
          <a:bodyPr wrap="square" lIns="0" tIns="0" rIns="0" bIns="0" rtlCol="0" anchor="t"/>
          <a:lstStyle/>
          <a:p>
            <a:pPr algn="l" indent="0" marL="0">
              <a:lnSpc>
                <a:spcPts val="2550"/>
              </a:lnSpc>
              <a:buNone/>
            </a:pPr>
            <a:r>
              <a:rPr lang="en-US" sz="1600" dirty="0">
                <a:solidFill>
                  <a:srgbClr val="2C3249"/>
                </a:solidFill>
                <a:latin typeface="Martel Sans" pitchFamily="34" charset="0"/>
                <a:ea typeface="Martel Sans" pitchFamily="34" charset="-122"/>
                <a:cs typeface="Martel Sans" pitchFamily="34" charset="-120"/>
              </a:rPr>
              <a:t>Cleaning and transforming raw Zomato data for robust analysis.</a:t>
            </a:r>
            <a:endParaRPr lang="en-US" sz="1600" dirty="0"/>
          </a:p>
        </p:txBody>
      </p:sp>
      <p:sp>
        <p:nvSpPr>
          <p:cNvPr id="11" name="Text 9"/>
          <p:cNvSpPr/>
          <p:nvPr/>
        </p:nvSpPr>
        <p:spPr>
          <a:xfrm>
            <a:off x="9650968" y="1747957"/>
            <a:ext cx="205026" cy="256342"/>
          </a:xfrm>
          <a:prstGeom prst="rect">
            <a:avLst/>
          </a:prstGeom>
          <a:noFill/>
          <a:ln/>
        </p:spPr>
        <p:txBody>
          <a:bodyPr wrap="none" lIns="0" tIns="0" rIns="0" bIns="0" rtlCol="0" anchor="t"/>
          <a:lstStyle/>
          <a:p>
            <a:pPr algn="l" indent="0" marL="0">
              <a:lnSpc>
                <a:spcPts val="2550"/>
              </a:lnSpc>
              <a:buNone/>
            </a:pPr>
            <a:r>
              <a:rPr lang="en-US" sz="1600" dirty="0">
                <a:solidFill>
                  <a:srgbClr val="2C3249"/>
                </a:solidFill>
                <a:latin typeface="Kanit Light" pitchFamily="34" charset="0"/>
                <a:ea typeface="Kanit Light" pitchFamily="34" charset="-122"/>
                <a:cs typeface="Kanit Light" pitchFamily="34" charset="-120"/>
              </a:rPr>
              <a:t>03</a:t>
            </a:r>
            <a:endParaRPr lang="en-US" sz="1600" dirty="0"/>
          </a:p>
        </p:txBody>
      </p:sp>
      <p:sp>
        <p:nvSpPr>
          <p:cNvPr id="12" name="Shape 10"/>
          <p:cNvSpPr/>
          <p:nvPr/>
        </p:nvSpPr>
        <p:spPr>
          <a:xfrm>
            <a:off x="9650968" y="2073593"/>
            <a:ext cx="4261485" cy="22860"/>
          </a:xfrm>
          <a:prstGeom prst="rect">
            <a:avLst/>
          </a:prstGeom>
          <a:solidFill>
            <a:srgbClr val="437066"/>
          </a:solidFill>
          <a:ln/>
        </p:spPr>
      </p:sp>
      <p:sp>
        <p:nvSpPr>
          <p:cNvPr id="13" name="Text 11"/>
          <p:cNvSpPr/>
          <p:nvPr/>
        </p:nvSpPr>
        <p:spPr>
          <a:xfrm>
            <a:off x="9650968" y="2221825"/>
            <a:ext cx="3416737" cy="384572"/>
          </a:xfrm>
          <a:prstGeom prst="rect">
            <a:avLst/>
          </a:prstGeom>
          <a:noFill/>
          <a:ln/>
        </p:spPr>
        <p:txBody>
          <a:bodyPr wrap="none" lIns="0" tIns="0" rIns="0" bIns="0" rtlCol="0" anchor="t"/>
          <a:lstStyle/>
          <a:p>
            <a:pPr algn="l" indent="0" marL="0">
              <a:lnSpc>
                <a:spcPts val="3000"/>
              </a:lnSpc>
              <a:buNone/>
            </a:pPr>
            <a:r>
              <a:rPr lang="en-US" sz="2400" dirty="0">
                <a:solidFill>
                  <a:srgbClr val="2C3249"/>
                </a:solidFill>
                <a:latin typeface="Kanit Light" pitchFamily="34" charset="0"/>
                <a:ea typeface="Kanit Light" pitchFamily="34" charset="-122"/>
                <a:cs typeface="Kanit Light" pitchFamily="34" charset="-120"/>
              </a:rPr>
              <a:t>Cuisine &amp; Dish Popularity</a:t>
            </a:r>
            <a:endParaRPr lang="en-US" sz="2400" dirty="0"/>
          </a:p>
        </p:txBody>
      </p:sp>
      <p:sp>
        <p:nvSpPr>
          <p:cNvPr id="14" name="Text 12"/>
          <p:cNvSpPr/>
          <p:nvPr/>
        </p:nvSpPr>
        <p:spPr>
          <a:xfrm>
            <a:off x="9650968" y="2729389"/>
            <a:ext cx="4261485" cy="656273"/>
          </a:xfrm>
          <a:prstGeom prst="rect">
            <a:avLst/>
          </a:prstGeom>
          <a:noFill/>
          <a:ln/>
        </p:spPr>
        <p:txBody>
          <a:bodyPr wrap="square" lIns="0" tIns="0" rIns="0" bIns="0" rtlCol="0" anchor="t"/>
          <a:lstStyle/>
          <a:p>
            <a:pPr algn="l" indent="0" marL="0">
              <a:lnSpc>
                <a:spcPts val="2550"/>
              </a:lnSpc>
              <a:buNone/>
            </a:pPr>
            <a:r>
              <a:rPr lang="en-US" sz="1600" dirty="0">
                <a:solidFill>
                  <a:srgbClr val="2C3249"/>
                </a:solidFill>
                <a:latin typeface="Martel Sans" pitchFamily="34" charset="0"/>
                <a:ea typeface="Martel Sans" pitchFamily="34" charset="-122"/>
                <a:cs typeface="Martel Sans" pitchFamily="34" charset="-120"/>
              </a:rPr>
              <a:t>Identifying customer favourites and common menu items across restaurants.</a:t>
            </a:r>
            <a:endParaRPr lang="en-US" sz="1600" dirty="0"/>
          </a:p>
        </p:txBody>
      </p:sp>
      <p:sp>
        <p:nvSpPr>
          <p:cNvPr id="15" name="Text 13"/>
          <p:cNvSpPr/>
          <p:nvPr/>
        </p:nvSpPr>
        <p:spPr>
          <a:xfrm>
            <a:off x="717828" y="4072652"/>
            <a:ext cx="205026" cy="256342"/>
          </a:xfrm>
          <a:prstGeom prst="rect">
            <a:avLst/>
          </a:prstGeom>
          <a:noFill/>
          <a:ln/>
        </p:spPr>
        <p:txBody>
          <a:bodyPr wrap="none" lIns="0" tIns="0" rIns="0" bIns="0" rtlCol="0" anchor="t"/>
          <a:lstStyle/>
          <a:p>
            <a:pPr algn="l" indent="0" marL="0">
              <a:lnSpc>
                <a:spcPts val="2550"/>
              </a:lnSpc>
              <a:buNone/>
            </a:pPr>
            <a:r>
              <a:rPr lang="en-US" sz="1600" dirty="0">
                <a:solidFill>
                  <a:srgbClr val="2C3249"/>
                </a:solidFill>
                <a:latin typeface="Kanit Light" pitchFamily="34" charset="0"/>
                <a:ea typeface="Kanit Light" pitchFamily="34" charset="-122"/>
                <a:cs typeface="Kanit Light" pitchFamily="34" charset="-120"/>
              </a:rPr>
              <a:t>04</a:t>
            </a:r>
            <a:endParaRPr lang="en-US" sz="1600" dirty="0"/>
          </a:p>
        </p:txBody>
      </p:sp>
      <p:sp>
        <p:nvSpPr>
          <p:cNvPr id="16" name="Shape 14"/>
          <p:cNvSpPr/>
          <p:nvPr/>
        </p:nvSpPr>
        <p:spPr>
          <a:xfrm>
            <a:off x="717828" y="4398288"/>
            <a:ext cx="4261485" cy="22860"/>
          </a:xfrm>
          <a:prstGeom prst="rect">
            <a:avLst/>
          </a:prstGeom>
          <a:solidFill>
            <a:srgbClr val="437066"/>
          </a:solidFill>
          <a:ln/>
        </p:spPr>
      </p:sp>
      <p:sp>
        <p:nvSpPr>
          <p:cNvPr id="17" name="Text 15"/>
          <p:cNvSpPr/>
          <p:nvPr/>
        </p:nvSpPr>
        <p:spPr>
          <a:xfrm>
            <a:off x="717828" y="4546521"/>
            <a:ext cx="3200281" cy="384572"/>
          </a:xfrm>
          <a:prstGeom prst="rect">
            <a:avLst/>
          </a:prstGeom>
          <a:noFill/>
          <a:ln/>
        </p:spPr>
        <p:txBody>
          <a:bodyPr wrap="none" lIns="0" tIns="0" rIns="0" bIns="0" rtlCol="0" anchor="t"/>
          <a:lstStyle/>
          <a:p>
            <a:pPr algn="l" indent="0" marL="0">
              <a:lnSpc>
                <a:spcPts val="3000"/>
              </a:lnSpc>
              <a:buNone/>
            </a:pPr>
            <a:r>
              <a:rPr lang="en-US" sz="2400" dirty="0">
                <a:solidFill>
                  <a:srgbClr val="2C3249"/>
                </a:solidFill>
                <a:latin typeface="Kanit Light" pitchFamily="34" charset="0"/>
                <a:ea typeface="Kanit Light" pitchFamily="34" charset="-122"/>
                <a:cs typeface="Kanit Light" pitchFamily="34" charset="-120"/>
              </a:rPr>
              <a:t>Geographic Distribution</a:t>
            </a:r>
            <a:endParaRPr lang="en-US" sz="2400" dirty="0"/>
          </a:p>
        </p:txBody>
      </p:sp>
      <p:sp>
        <p:nvSpPr>
          <p:cNvPr id="18" name="Text 16"/>
          <p:cNvSpPr/>
          <p:nvPr/>
        </p:nvSpPr>
        <p:spPr>
          <a:xfrm>
            <a:off x="717828" y="5054084"/>
            <a:ext cx="4261485" cy="656273"/>
          </a:xfrm>
          <a:prstGeom prst="rect">
            <a:avLst/>
          </a:prstGeom>
          <a:noFill/>
          <a:ln/>
        </p:spPr>
        <p:txBody>
          <a:bodyPr wrap="square" lIns="0" tIns="0" rIns="0" bIns="0" rtlCol="0" anchor="t"/>
          <a:lstStyle/>
          <a:p>
            <a:pPr algn="l" indent="0" marL="0">
              <a:lnSpc>
                <a:spcPts val="2550"/>
              </a:lnSpc>
              <a:buNone/>
            </a:pPr>
            <a:r>
              <a:rPr lang="en-US" sz="1600" dirty="0">
                <a:solidFill>
                  <a:srgbClr val="2C3249"/>
                </a:solidFill>
                <a:latin typeface="Martel Sans" pitchFamily="34" charset="0"/>
                <a:ea typeface="Martel Sans" pitchFamily="34" charset="-122"/>
                <a:cs typeface="Martel Sans" pitchFamily="34" charset="-120"/>
              </a:rPr>
              <a:t>Analysing restaurant density and market saturation in different Bengaluru localities.</a:t>
            </a:r>
            <a:endParaRPr lang="en-US" sz="1600" dirty="0"/>
          </a:p>
        </p:txBody>
      </p:sp>
      <p:sp>
        <p:nvSpPr>
          <p:cNvPr id="19" name="Text 17"/>
          <p:cNvSpPr/>
          <p:nvPr/>
        </p:nvSpPr>
        <p:spPr>
          <a:xfrm>
            <a:off x="5184338" y="4072652"/>
            <a:ext cx="205026" cy="256342"/>
          </a:xfrm>
          <a:prstGeom prst="rect">
            <a:avLst/>
          </a:prstGeom>
          <a:noFill/>
          <a:ln/>
        </p:spPr>
        <p:txBody>
          <a:bodyPr wrap="none" lIns="0" tIns="0" rIns="0" bIns="0" rtlCol="0" anchor="t"/>
          <a:lstStyle/>
          <a:p>
            <a:pPr algn="l" indent="0" marL="0">
              <a:lnSpc>
                <a:spcPts val="2550"/>
              </a:lnSpc>
              <a:buNone/>
            </a:pPr>
            <a:r>
              <a:rPr lang="en-US" sz="1600" dirty="0">
                <a:solidFill>
                  <a:srgbClr val="2C3249"/>
                </a:solidFill>
                <a:latin typeface="Kanit Light" pitchFamily="34" charset="0"/>
                <a:ea typeface="Kanit Light" pitchFamily="34" charset="-122"/>
                <a:cs typeface="Kanit Light" pitchFamily="34" charset="-120"/>
              </a:rPr>
              <a:t>05</a:t>
            </a:r>
            <a:endParaRPr lang="en-US" sz="1600" dirty="0"/>
          </a:p>
        </p:txBody>
      </p:sp>
      <p:sp>
        <p:nvSpPr>
          <p:cNvPr id="20" name="Shape 18"/>
          <p:cNvSpPr/>
          <p:nvPr/>
        </p:nvSpPr>
        <p:spPr>
          <a:xfrm>
            <a:off x="5184338" y="4398288"/>
            <a:ext cx="4261604" cy="22860"/>
          </a:xfrm>
          <a:prstGeom prst="rect">
            <a:avLst/>
          </a:prstGeom>
          <a:solidFill>
            <a:srgbClr val="437066"/>
          </a:solidFill>
          <a:ln/>
        </p:spPr>
      </p:sp>
      <p:sp>
        <p:nvSpPr>
          <p:cNvPr id="21" name="Text 19"/>
          <p:cNvSpPr/>
          <p:nvPr/>
        </p:nvSpPr>
        <p:spPr>
          <a:xfrm>
            <a:off x="5184338" y="4546521"/>
            <a:ext cx="3076813" cy="384572"/>
          </a:xfrm>
          <a:prstGeom prst="rect">
            <a:avLst/>
          </a:prstGeom>
          <a:noFill/>
          <a:ln/>
        </p:spPr>
        <p:txBody>
          <a:bodyPr wrap="none" lIns="0" tIns="0" rIns="0" bIns="0" rtlCol="0" anchor="t"/>
          <a:lstStyle/>
          <a:p>
            <a:pPr algn="l" indent="0" marL="0">
              <a:lnSpc>
                <a:spcPts val="3000"/>
              </a:lnSpc>
              <a:buNone/>
            </a:pPr>
            <a:r>
              <a:rPr lang="en-US" sz="2400" dirty="0">
                <a:solidFill>
                  <a:srgbClr val="2C3249"/>
                </a:solidFill>
                <a:latin typeface="Kanit Light" pitchFamily="34" charset="0"/>
                <a:ea typeface="Kanit Light" pitchFamily="34" charset="-122"/>
                <a:cs typeface="Kanit Light" pitchFamily="34" charset="-120"/>
              </a:rPr>
              <a:t>Impact of Facilities</a:t>
            </a:r>
            <a:endParaRPr lang="en-US" sz="2400" dirty="0"/>
          </a:p>
        </p:txBody>
      </p:sp>
      <p:sp>
        <p:nvSpPr>
          <p:cNvPr id="22" name="Text 20"/>
          <p:cNvSpPr/>
          <p:nvPr/>
        </p:nvSpPr>
        <p:spPr>
          <a:xfrm>
            <a:off x="5184338" y="5054084"/>
            <a:ext cx="4261604" cy="656273"/>
          </a:xfrm>
          <a:prstGeom prst="rect">
            <a:avLst/>
          </a:prstGeom>
          <a:noFill/>
          <a:ln/>
        </p:spPr>
        <p:txBody>
          <a:bodyPr wrap="square" lIns="0" tIns="0" rIns="0" bIns="0" rtlCol="0" anchor="t"/>
          <a:lstStyle/>
          <a:p>
            <a:pPr algn="l" indent="0" marL="0">
              <a:lnSpc>
                <a:spcPts val="2550"/>
              </a:lnSpc>
              <a:buNone/>
            </a:pPr>
            <a:r>
              <a:rPr lang="en-US" sz="1600" dirty="0">
                <a:solidFill>
                  <a:srgbClr val="2C3249"/>
                </a:solidFill>
                <a:latin typeface="Martel Sans" pitchFamily="34" charset="0"/>
                <a:ea typeface="Martel Sans" pitchFamily="34" charset="-122"/>
                <a:cs typeface="Martel Sans" pitchFamily="34" charset="-120"/>
              </a:rPr>
              <a:t>Examining how online ordering and table booking influence customer ratings.</a:t>
            </a:r>
            <a:endParaRPr lang="en-US" sz="1600" dirty="0"/>
          </a:p>
        </p:txBody>
      </p:sp>
      <p:sp>
        <p:nvSpPr>
          <p:cNvPr id="23" name="Text 21"/>
          <p:cNvSpPr/>
          <p:nvPr/>
        </p:nvSpPr>
        <p:spPr>
          <a:xfrm>
            <a:off x="9650968" y="4072652"/>
            <a:ext cx="205026" cy="256342"/>
          </a:xfrm>
          <a:prstGeom prst="rect">
            <a:avLst/>
          </a:prstGeom>
          <a:noFill/>
          <a:ln/>
        </p:spPr>
        <p:txBody>
          <a:bodyPr wrap="none" lIns="0" tIns="0" rIns="0" bIns="0" rtlCol="0" anchor="t"/>
          <a:lstStyle/>
          <a:p>
            <a:pPr algn="l" indent="0" marL="0">
              <a:lnSpc>
                <a:spcPts val="2550"/>
              </a:lnSpc>
              <a:buNone/>
            </a:pPr>
            <a:r>
              <a:rPr lang="en-US" sz="1600" dirty="0">
                <a:solidFill>
                  <a:srgbClr val="2C3249"/>
                </a:solidFill>
                <a:latin typeface="Kanit Light" pitchFamily="34" charset="0"/>
                <a:ea typeface="Kanit Light" pitchFamily="34" charset="-122"/>
                <a:cs typeface="Kanit Light" pitchFamily="34" charset="-120"/>
              </a:rPr>
              <a:t>06</a:t>
            </a:r>
            <a:endParaRPr lang="en-US" sz="1600" dirty="0"/>
          </a:p>
        </p:txBody>
      </p:sp>
      <p:sp>
        <p:nvSpPr>
          <p:cNvPr id="24" name="Shape 22"/>
          <p:cNvSpPr/>
          <p:nvPr/>
        </p:nvSpPr>
        <p:spPr>
          <a:xfrm>
            <a:off x="9650968" y="4398288"/>
            <a:ext cx="4261485" cy="22860"/>
          </a:xfrm>
          <a:prstGeom prst="rect">
            <a:avLst/>
          </a:prstGeom>
          <a:solidFill>
            <a:srgbClr val="437066"/>
          </a:solidFill>
          <a:ln/>
        </p:spPr>
      </p:sp>
      <p:sp>
        <p:nvSpPr>
          <p:cNvPr id="25" name="Text 23"/>
          <p:cNvSpPr/>
          <p:nvPr/>
        </p:nvSpPr>
        <p:spPr>
          <a:xfrm>
            <a:off x="9650968" y="4546521"/>
            <a:ext cx="3370064" cy="384572"/>
          </a:xfrm>
          <a:prstGeom prst="rect">
            <a:avLst/>
          </a:prstGeom>
          <a:noFill/>
          <a:ln/>
        </p:spPr>
        <p:txBody>
          <a:bodyPr wrap="none" lIns="0" tIns="0" rIns="0" bIns="0" rtlCol="0" anchor="t"/>
          <a:lstStyle/>
          <a:p>
            <a:pPr algn="l" indent="0" marL="0">
              <a:lnSpc>
                <a:spcPts val="3000"/>
              </a:lnSpc>
              <a:buNone/>
            </a:pPr>
            <a:r>
              <a:rPr lang="en-US" sz="2400" dirty="0">
                <a:solidFill>
                  <a:srgbClr val="2C3249"/>
                </a:solidFill>
                <a:latin typeface="Kanit Light" pitchFamily="34" charset="0"/>
                <a:ea typeface="Kanit Light" pitchFamily="34" charset="-122"/>
                <a:cs typeface="Kanit Light" pitchFamily="34" charset="-120"/>
              </a:rPr>
              <a:t>Customer Rating Insights</a:t>
            </a:r>
            <a:endParaRPr lang="en-US" sz="2400" dirty="0"/>
          </a:p>
        </p:txBody>
      </p:sp>
      <p:sp>
        <p:nvSpPr>
          <p:cNvPr id="26" name="Text 24"/>
          <p:cNvSpPr/>
          <p:nvPr/>
        </p:nvSpPr>
        <p:spPr>
          <a:xfrm>
            <a:off x="9650968" y="5054084"/>
            <a:ext cx="4261485" cy="656273"/>
          </a:xfrm>
          <a:prstGeom prst="rect">
            <a:avLst/>
          </a:prstGeom>
          <a:noFill/>
          <a:ln/>
        </p:spPr>
        <p:txBody>
          <a:bodyPr wrap="square" lIns="0" tIns="0" rIns="0" bIns="0" rtlCol="0" anchor="t"/>
          <a:lstStyle/>
          <a:p>
            <a:pPr algn="l" indent="0" marL="0">
              <a:lnSpc>
                <a:spcPts val="2550"/>
              </a:lnSpc>
              <a:buNone/>
            </a:pPr>
            <a:r>
              <a:rPr lang="en-US" sz="1600" dirty="0">
                <a:solidFill>
                  <a:srgbClr val="2C3249"/>
                </a:solidFill>
                <a:latin typeface="Martel Sans" pitchFamily="34" charset="0"/>
                <a:ea typeface="Martel Sans" pitchFamily="34" charset="-122"/>
                <a:cs typeface="Martel Sans" pitchFamily="34" charset="-120"/>
              </a:rPr>
              <a:t>Understanding the distribution of aggregate ratings and customer sentiment.</a:t>
            </a:r>
            <a:endParaRPr lang="en-US" sz="1600" dirty="0"/>
          </a:p>
        </p:txBody>
      </p:sp>
      <p:sp>
        <p:nvSpPr>
          <p:cNvPr id="27" name="Text 25"/>
          <p:cNvSpPr/>
          <p:nvPr/>
        </p:nvSpPr>
        <p:spPr>
          <a:xfrm>
            <a:off x="717828" y="6069211"/>
            <a:ext cx="205026" cy="256342"/>
          </a:xfrm>
          <a:prstGeom prst="rect">
            <a:avLst/>
          </a:prstGeom>
          <a:noFill/>
          <a:ln/>
        </p:spPr>
        <p:txBody>
          <a:bodyPr wrap="none" lIns="0" tIns="0" rIns="0" bIns="0" rtlCol="0" anchor="t"/>
          <a:lstStyle/>
          <a:p>
            <a:pPr algn="l" indent="0" marL="0">
              <a:lnSpc>
                <a:spcPts val="2550"/>
              </a:lnSpc>
              <a:buNone/>
            </a:pPr>
            <a:r>
              <a:rPr lang="en-US" sz="1600" dirty="0">
                <a:solidFill>
                  <a:srgbClr val="2C3249"/>
                </a:solidFill>
                <a:latin typeface="Kanit Light" pitchFamily="34" charset="0"/>
                <a:ea typeface="Kanit Light" pitchFamily="34" charset="-122"/>
                <a:cs typeface="Kanit Light" pitchFamily="34" charset="-120"/>
              </a:rPr>
              <a:t>07</a:t>
            </a:r>
            <a:endParaRPr lang="en-US" sz="1600" dirty="0"/>
          </a:p>
        </p:txBody>
      </p:sp>
      <p:sp>
        <p:nvSpPr>
          <p:cNvPr id="28" name="Shape 26"/>
          <p:cNvSpPr/>
          <p:nvPr/>
        </p:nvSpPr>
        <p:spPr>
          <a:xfrm>
            <a:off x="717828" y="6394847"/>
            <a:ext cx="13194625" cy="22860"/>
          </a:xfrm>
          <a:prstGeom prst="rect">
            <a:avLst/>
          </a:prstGeom>
          <a:solidFill>
            <a:srgbClr val="437066"/>
          </a:solidFill>
          <a:ln/>
        </p:spPr>
      </p:sp>
      <p:sp>
        <p:nvSpPr>
          <p:cNvPr id="29" name="Text 27"/>
          <p:cNvSpPr/>
          <p:nvPr/>
        </p:nvSpPr>
        <p:spPr>
          <a:xfrm>
            <a:off x="717828" y="6543080"/>
            <a:ext cx="3800594" cy="384572"/>
          </a:xfrm>
          <a:prstGeom prst="rect">
            <a:avLst/>
          </a:prstGeom>
          <a:noFill/>
          <a:ln/>
        </p:spPr>
        <p:txBody>
          <a:bodyPr wrap="none" lIns="0" tIns="0" rIns="0" bIns="0" rtlCol="0" anchor="t"/>
          <a:lstStyle/>
          <a:p>
            <a:pPr algn="l" indent="0" marL="0">
              <a:lnSpc>
                <a:spcPts val="3000"/>
              </a:lnSpc>
              <a:buNone/>
            </a:pPr>
            <a:r>
              <a:rPr lang="en-US" sz="2400" dirty="0">
                <a:solidFill>
                  <a:srgbClr val="2C3249"/>
                </a:solidFill>
                <a:latin typeface="Kanit Light" pitchFamily="34" charset="0"/>
                <a:ea typeface="Kanit Light" pitchFamily="34" charset="-122"/>
                <a:cs typeface="Kanit Light" pitchFamily="34" charset="-120"/>
              </a:rPr>
              <a:t>Strategic Locational Insights</a:t>
            </a:r>
            <a:endParaRPr lang="en-US" sz="2400" dirty="0"/>
          </a:p>
        </p:txBody>
      </p:sp>
      <p:sp>
        <p:nvSpPr>
          <p:cNvPr id="30" name="Text 28"/>
          <p:cNvSpPr/>
          <p:nvPr/>
        </p:nvSpPr>
        <p:spPr>
          <a:xfrm>
            <a:off x="717828" y="7050643"/>
            <a:ext cx="13194625" cy="328136"/>
          </a:xfrm>
          <a:prstGeom prst="rect">
            <a:avLst/>
          </a:prstGeom>
          <a:noFill/>
          <a:ln/>
        </p:spPr>
        <p:txBody>
          <a:bodyPr wrap="none" lIns="0" tIns="0" rIns="0" bIns="0" rtlCol="0" anchor="t"/>
          <a:lstStyle/>
          <a:p>
            <a:pPr algn="l" indent="0" marL="0">
              <a:lnSpc>
                <a:spcPts val="2550"/>
              </a:lnSpc>
              <a:buNone/>
            </a:pPr>
            <a:r>
              <a:rPr lang="en-US" sz="1600" dirty="0">
                <a:solidFill>
                  <a:srgbClr val="2C3249"/>
                </a:solidFill>
                <a:latin typeface="Martel Sans" pitchFamily="34" charset="0"/>
                <a:ea typeface="Martel Sans" pitchFamily="34" charset="-122"/>
                <a:cs typeface="Martel Sans" pitchFamily="34" charset="-120"/>
              </a:rPr>
              <a:t>Leveraging data to inform decisions for new restaurant ventures.</a:t>
            </a: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698897" y="730568"/>
            <a:ext cx="10435947" cy="499229"/>
          </a:xfrm>
          <a:prstGeom prst="rect">
            <a:avLst/>
          </a:prstGeom>
          <a:noFill/>
          <a:ln/>
        </p:spPr>
        <p:txBody>
          <a:bodyPr wrap="none" lIns="0" tIns="0" rIns="0" bIns="0" rtlCol="0" anchor="t"/>
          <a:lstStyle/>
          <a:p>
            <a:pPr algn="l" indent="0" marL="0">
              <a:lnSpc>
                <a:spcPts val="3900"/>
              </a:lnSpc>
              <a:buNone/>
            </a:pPr>
            <a:r>
              <a:rPr lang="en-US" sz="3100" b="1" i="1" dirty="0">
                <a:solidFill>
                  <a:srgbClr val="272D45"/>
                </a:solidFill>
                <a:latin typeface="Kanit Light" pitchFamily="34" charset="0"/>
                <a:ea typeface="Kanit Light" pitchFamily="34" charset="-122"/>
                <a:cs typeface="Kanit Light" pitchFamily="34" charset="-120"/>
              </a:rPr>
              <a:t>13. Which restaurant has the best rating per rupee spent?</a:t>
            </a:r>
            <a:endParaRPr lang="en-US" sz="3100" dirty="0"/>
          </a:p>
        </p:txBody>
      </p:sp>
      <p:pic>
        <p:nvPicPr>
          <p:cNvPr id="3" name="Image 0" descr="preencoded.png">    </p:cNvPr>
          <p:cNvPicPr>
            <a:picLocks noChangeAspect="1"/>
          </p:cNvPicPr>
          <p:nvPr/>
        </p:nvPicPr>
        <p:blipFill>
          <a:blip r:embed="rId1"/>
          <a:stretch>
            <a:fillRect/>
          </a:stretch>
        </p:blipFill>
        <p:spPr>
          <a:xfrm>
            <a:off x="698897" y="1679138"/>
            <a:ext cx="6335197" cy="3968829"/>
          </a:xfrm>
          <a:prstGeom prst="rect">
            <a:avLst/>
          </a:prstGeom>
        </p:spPr>
      </p:pic>
      <p:sp>
        <p:nvSpPr>
          <p:cNvPr id="4" name="Text 1"/>
          <p:cNvSpPr/>
          <p:nvPr/>
        </p:nvSpPr>
        <p:spPr>
          <a:xfrm>
            <a:off x="8526780" y="1634133"/>
            <a:ext cx="5412224" cy="1916668"/>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Srinidhi Sagar Restaurants are Top Performers</a:t>
            </a:r>
            <a:pPr algn="l" indent="0" marL="0">
              <a:lnSpc>
                <a:spcPts val="2500"/>
              </a:lnSpc>
              <a:buNone/>
            </a:pPr>
            <a:r>
              <a:rPr lang="en-US" sz="1550" dirty="0">
                <a:solidFill>
                  <a:srgbClr val="2C3249"/>
                </a:solidFill>
                <a:latin typeface="Martel Sans" pitchFamily="34" charset="0"/>
                <a:ea typeface="Martel Sans" pitchFamily="34" charset="-122"/>
                <a:cs typeface="Martel Sans" pitchFamily="34" charset="-120"/>
              </a:rPr>
              <a:t>: The three Srinidhi Sagar restaurants—Srinidhi Sagar, Srinidhi Sagar Food Line, and Srinidhi Sagar Deluxe—have the highest </a:t>
            </a:r>
            <a:pPr algn="l" indent="0" marL="0">
              <a:lnSpc>
                <a:spcPts val="2500"/>
              </a:lnSpc>
              <a:buNone/>
            </a:pPr>
            <a:r>
              <a:rPr lang="en-US" sz="1550" b="1" dirty="0">
                <a:solidFill>
                  <a:srgbClr val="2C3249"/>
                </a:solidFill>
                <a:latin typeface="Martel Sans" pitchFamily="34" charset="0"/>
                <a:ea typeface="Martel Sans" pitchFamily="34" charset="-122"/>
                <a:cs typeface="Martel Sans" pitchFamily="34" charset="-120"/>
              </a:rPr>
              <a:t>"rating_per_rupee"</a:t>
            </a:r>
            <a:pPr algn="l" indent="0" marL="0">
              <a:lnSpc>
                <a:spcPts val="2500"/>
              </a:lnSpc>
              <a:buNone/>
            </a:pPr>
            <a:r>
              <a:rPr lang="en-US" sz="1550" dirty="0">
                <a:solidFill>
                  <a:srgbClr val="2C3249"/>
                </a:solidFill>
                <a:latin typeface="Martel Sans" pitchFamily="34" charset="0"/>
                <a:ea typeface="Martel Sans" pitchFamily="34" charset="-122"/>
                <a:cs typeface="Martel Sans" pitchFamily="34" charset="-120"/>
              </a:rPr>
              <a:t> values, indicating they offer the best value among the restaurants shown.</a:t>
            </a:r>
            <a:endParaRPr lang="en-US" sz="1550" dirty="0"/>
          </a:p>
        </p:txBody>
      </p:sp>
      <p:sp>
        <p:nvSpPr>
          <p:cNvPr id="5" name="Text 2"/>
          <p:cNvSpPr/>
          <p:nvPr/>
        </p:nvSpPr>
        <p:spPr>
          <a:xfrm>
            <a:off x="8526780" y="3620691"/>
            <a:ext cx="5412224" cy="1597223"/>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Significant Value Gap</a:t>
            </a:r>
            <a:pPr algn="l" indent="0" marL="0">
              <a:lnSpc>
                <a:spcPts val="2500"/>
              </a:lnSpc>
              <a:buNone/>
            </a:pPr>
            <a:r>
              <a:rPr lang="en-US" sz="1550" dirty="0">
                <a:solidFill>
                  <a:srgbClr val="2C3249"/>
                </a:solidFill>
                <a:latin typeface="Martel Sans" pitchFamily="34" charset="0"/>
                <a:ea typeface="Martel Sans" pitchFamily="34" charset="-122"/>
                <a:cs typeface="Martel Sans" pitchFamily="34" charset="-120"/>
              </a:rPr>
              <a:t>: There is a large gap in value between the top three restaurants and the bottom two. The value scores for </a:t>
            </a:r>
            <a:pPr algn="l" indent="0" marL="0">
              <a:lnSpc>
                <a:spcPts val="2500"/>
              </a:lnSpc>
              <a:buNone/>
            </a:pPr>
            <a:r>
              <a:rPr lang="en-US" sz="1550" b="1" dirty="0">
                <a:solidFill>
                  <a:srgbClr val="2C3249"/>
                </a:solidFill>
                <a:latin typeface="Martel Sans" pitchFamily="34" charset="0"/>
                <a:ea typeface="Martel Sans" pitchFamily="34" charset="-122"/>
                <a:cs typeface="Martel Sans" pitchFamily="34" charset="-120"/>
              </a:rPr>
              <a:t>Brahmin's Coffee Bar</a:t>
            </a:r>
            <a:pPr algn="l" indent="0" marL="0">
              <a:lnSpc>
                <a:spcPts val="2500"/>
              </a:lnSpc>
              <a:buNone/>
            </a:pPr>
            <a:r>
              <a:rPr lang="en-US" sz="1550" dirty="0">
                <a:solidFill>
                  <a:srgbClr val="2C3249"/>
                </a:solidFill>
                <a:latin typeface="Martel Sans" pitchFamily="34" charset="0"/>
                <a:ea typeface="Martel Sans" pitchFamily="34" charset="-122"/>
                <a:cs typeface="Martel Sans" pitchFamily="34" charset="-120"/>
              </a:rPr>
              <a:t> and </a:t>
            </a:r>
            <a:pPr algn="l" indent="0" marL="0">
              <a:lnSpc>
                <a:spcPts val="2500"/>
              </a:lnSpc>
              <a:buNone/>
            </a:pPr>
            <a:r>
              <a:rPr lang="en-US" sz="1550" b="1" dirty="0">
                <a:solidFill>
                  <a:srgbClr val="2C3249"/>
                </a:solidFill>
                <a:latin typeface="Martel Sans" pitchFamily="34" charset="0"/>
                <a:ea typeface="Martel Sans" pitchFamily="34" charset="-122"/>
                <a:cs typeface="Martel Sans" pitchFamily="34" charset="-120"/>
              </a:rPr>
              <a:t>Taaza Thindi</a:t>
            </a:r>
            <a:pPr algn="l" indent="0" marL="0">
              <a:lnSpc>
                <a:spcPts val="2500"/>
              </a:lnSpc>
              <a:buNone/>
            </a:pPr>
            <a:r>
              <a:rPr lang="en-US" sz="1550" dirty="0">
                <a:solidFill>
                  <a:srgbClr val="2C3249"/>
                </a:solidFill>
                <a:latin typeface="Martel Sans" pitchFamily="34" charset="0"/>
                <a:ea typeface="Martel Sans" pitchFamily="34" charset="-122"/>
                <a:cs typeface="Martel Sans" pitchFamily="34" charset="-120"/>
              </a:rPr>
              <a:t> are less than half of the scores for the Srinidhi Sagar restaurants.</a:t>
            </a:r>
            <a:endParaRPr lang="en-US" sz="1550" dirty="0"/>
          </a:p>
        </p:txBody>
      </p:sp>
      <p:sp>
        <p:nvSpPr>
          <p:cNvPr id="6" name="Text 3"/>
          <p:cNvSpPr/>
          <p:nvPr/>
        </p:nvSpPr>
        <p:spPr>
          <a:xfrm>
            <a:off x="8526780" y="5287804"/>
            <a:ext cx="5412224" cy="1597223"/>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Similar Value for Bottom Two</a:t>
            </a:r>
            <a:pPr algn="l" indent="0" marL="0">
              <a:lnSpc>
                <a:spcPts val="2500"/>
              </a:lnSpc>
              <a:buNone/>
            </a:pPr>
            <a:r>
              <a:rPr lang="en-US" sz="1550" dirty="0">
                <a:solidFill>
                  <a:srgbClr val="2C3249"/>
                </a:solidFill>
                <a:latin typeface="Martel Sans" pitchFamily="34" charset="0"/>
                <a:ea typeface="Martel Sans" pitchFamily="34" charset="-122"/>
                <a:cs typeface="Martel Sans" pitchFamily="34" charset="-120"/>
              </a:rPr>
              <a:t>: </a:t>
            </a:r>
            <a:pPr algn="l" indent="0" marL="0">
              <a:lnSpc>
                <a:spcPts val="2500"/>
              </a:lnSpc>
              <a:buNone/>
            </a:pPr>
            <a:r>
              <a:rPr lang="en-US" sz="1550" b="1" dirty="0">
                <a:solidFill>
                  <a:srgbClr val="2C3249"/>
                </a:solidFill>
                <a:latin typeface="Martel Sans" pitchFamily="34" charset="0"/>
                <a:ea typeface="Martel Sans" pitchFamily="34" charset="-122"/>
                <a:cs typeface="Martel Sans" pitchFamily="34" charset="-120"/>
              </a:rPr>
              <a:t>Brahmin's Coffee Bar</a:t>
            </a:r>
            <a:pPr algn="l" indent="0" marL="0">
              <a:lnSpc>
                <a:spcPts val="2500"/>
              </a:lnSpc>
              <a:buNone/>
            </a:pPr>
            <a:r>
              <a:rPr lang="en-US" sz="1550" dirty="0">
                <a:solidFill>
                  <a:srgbClr val="2C3249"/>
                </a:solidFill>
                <a:latin typeface="Martel Sans" pitchFamily="34" charset="0"/>
                <a:ea typeface="Martel Sans" pitchFamily="34" charset="-122"/>
                <a:cs typeface="Martel Sans" pitchFamily="34" charset="-120"/>
              </a:rPr>
              <a:t> and </a:t>
            </a:r>
            <a:pPr algn="l" indent="0" marL="0">
              <a:lnSpc>
                <a:spcPts val="2500"/>
              </a:lnSpc>
              <a:buNone/>
            </a:pPr>
            <a:r>
              <a:rPr lang="en-US" sz="1550" b="1" dirty="0">
                <a:solidFill>
                  <a:srgbClr val="2C3249"/>
                </a:solidFill>
                <a:latin typeface="Martel Sans" pitchFamily="34" charset="0"/>
                <a:ea typeface="Martel Sans" pitchFamily="34" charset="-122"/>
                <a:cs typeface="Martel Sans" pitchFamily="34" charset="-120"/>
              </a:rPr>
              <a:t>Taaza Thindi</a:t>
            </a:r>
            <a:pPr algn="l" indent="0" marL="0">
              <a:lnSpc>
                <a:spcPts val="2500"/>
              </a:lnSpc>
              <a:buNone/>
            </a:pPr>
            <a:r>
              <a:rPr lang="en-US" sz="1550" dirty="0">
                <a:solidFill>
                  <a:srgbClr val="2C3249"/>
                </a:solidFill>
                <a:latin typeface="Martel Sans" pitchFamily="34" charset="0"/>
                <a:ea typeface="Martel Sans" pitchFamily="34" charset="-122"/>
                <a:cs typeface="Martel Sans" pitchFamily="34" charset="-120"/>
              </a:rPr>
              <a:t> offer nearly identical value, with their bars being of similar length. This suggests they provide a comparable return in terms of rating for every rupee spent.</a:t>
            </a:r>
            <a:endParaRPr lang="en-US" sz="1550" dirty="0"/>
          </a:p>
        </p:txBody>
      </p:sp>
      <p:sp>
        <p:nvSpPr>
          <p:cNvPr id="7" name="Text 4"/>
          <p:cNvSpPr/>
          <p:nvPr/>
        </p:nvSpPr>
        <p:spPr>
          <a:xfrm>
            <a:off x="698897" y="7179588"/>
            <a:ext cx="13232606" cy="319445"/>
          </a:xfrm>
          <a:prstGeom prst="rect">
            <a:avLst/>
          </a:prstGeom>
          <a:noFill/>
          <a:ln/>
        </p:spPr>
        <p:txBody>
          <a:bodyPr wrap="none" lIns="0" tIns="0" rIns="0" bIns="0" rtlCol="0" anchor="t"/>
          <a:lstStyle/>
          <a:p>
            <a:pPr algn="l" indent="0" marL="0">
              <a:lnSpc>
                <a:spcPts val="2500"/>
              </a:lnSpc>
              <a:buNone/>
            </a:pPr>
            <a:endParaRPr lang="en-US" sz="15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626388" y="493038"/>
            <a:ext cx="11307247" cy="447318"/>
          </a:xfrm>
          <a:prstGeom prst="rect">
            <a:avLst/>
          </a:prstGeom>
          <a:noFill/>
          <a:ln/>
        </p:spPr>
        <p:txBody>
          <a:bodyPr wrap="none" lIns="0" tIns="0" rIns="0" bIns="0" rtlCol="0" anchor="t"/>
          <a:lstStyle/>
          <a:p>
            <a:pPr algn="l" indent="0" marL="0">
              <a:lnSpc>
                <a:spcPts val="3500"/>
              </a:lnSpc>
              <a:buNone/>
            </a:pPr>
            <a:r>
              <a:rPr lang="en-US" sz="2800" b="1" i="1" dirty="0">
                <a:solidFill>
                  <a:srgbClr val="272D45"/>
                </a:solidFill>
                <a:latin typeface="Kanit Light" pitchFamily="34" charset="0"/>
                <a:ea typeface="Kanit Light" pitchFamily="34" charset="-122"/>
                <a:cs typeface="Kanit Light" pitchFamily="34" charset="-120"/>
              </a:rPr>
              <a:t>14. Are higher-rated restaurants more likely to accept online orders?</a:t>
            </a:r>
            <a:endParaRPr lang="en-US" sz="2800" dirty="0"/>
          </a:p>
        </p:txBody>
      </p:sp>
      <p:pic>
        <p:nvPicPr>
          <p:cNvPr id="3" name="Image 0" descr="preencoded.png">    </p:cNvPr>
          <p:cNvPicPr>
            <a:picLocks noChangeAspect="1"/>
          </p:cNvPicPr>
          <p:nvPr/>
        </p:nvPicPr>
        <p:blipFill>
          <a:blip r:embed="rId1"/>
          <a:stretch>
            <a:fillRect/>
          </a:stretch>
        </p:blipFill>
        <p:spPr>
          <a:xfrm>
            <a:off x="626388" y="1343025"/>
            <a:ext cx="7404973" cy="5704642"/>
          </a:xfrm>
          <a:prstGeom prst="rect">
            <a:avLst/>
          </a:prstGeom>
        </p:spPr>
      </p:pic>
      <p:sp>
        <p:nvSpPr>
          <p:cNvPr id="4" name="Text 1"/>
          <p:cNvSpPr/>
          <p:nvPr/>
        </p:nvSpPr>
        <p:spPr>
          <a:xfrm>
            <a:off x="9474994" y="1302663"/>
            <a:ext cx="4536519" cy="858679"/>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2C3249"/>
                </a:solidFill>
                <a:latin typeface="Martel Sans" pitchFamily="34" charset="0"/>
                <a:ea typeface="Martel Sans" pitchFamily="34" charset="-122"/>
                <a:cs typeface="Martel Sans" pitchFamily="34" charset="-120"/>
              </a:rPr>
              <a:t>Slightly Higher Median for No Online Orders</a:t>
            </a:r>
            <a:pPr algn="l" indent="0" marL="0">
              <a:lnSpc>
                <a:spcPts val="2250"/>
              </a:lnSpc>
              <a:buNone/>
            </a:pPr>
            <a:r>
              <a:rPr lang="en-US" sz="1400" dirty="0">
                <a:solidFill>
                  <a:srgbClr val="2C3249"/>
                </a:solidFill>
                <a:latin typeface="Martel Sans" pitchFamily="34" charset="0"/>
                <a:ea typeface="Martel Sans" pitchFamily="34" charset="-122"/>
                <a:cs typeface="Martel Sans" pitchFamily="34" charset="-120"/>
              </a:rPr>
              <a:t>: Restaurants without online ordering have a marginally higher median rating.</a:t>
            </a:r>
            <a:endParaRPr lang="en-US" sz="1400" dirty="0"/>
          </a:p>
        </p:txBody>
      </p:sp>
      <p:sp>
        <p:nvSpPr>
          <p:cNvPr id="5" name="Text 2"/>
          <p:cNvSpPr/>
          <p:nvPr/>
        </p:nvSpPr>
        <p:spPr>
          <a:xfrm>
            <a:off x="9474994" y="2223968"/>
            <a:ext cx="4536519" cy="858679"/>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2C3249"/>
                </a:solidFill>
                <a:latin typeface="Martel Sans" pitchFamily="34" charset="0"/>
                <a:ea typeface="Martel Sans" pitchFamily="34" charset="-122"/>
                <a:cs typeface="Martel Sans" pitchFamily="34" charset="-120"/>
              </a:rPr>
              <a:t>More Variable Ratings with Online Ordering</a:t>
            </a:r>
            <a:pPr algn="l" indent="0" marL="0">
              <a:lnSpc>
                <a:spcPts val="2250"/>
              </a:lnSpc>
              <a:buNone/>
            </a:pPr>
            <a:r>
              <a:rPr lang="en-US" sz="1400" dirty="0">
                <a:solidFill>
                  <a:srgbClr val="2C3249"/>
                </a:solidFill>
                <a:latin typeface="Martel Sans" pitchFamily="34" charset="0"/>
                <a:ea typeface="Martel Sans" pitchFamily="34" charset="-122"/>
                <a:cs typeface="Martel Sans" pitchFamily="34" charset="-120"/>
              </a:rPr>
              <a:t>: The ratings for restaurants with online ordering are more spread out, showing greater variability.</a:t>
            </a:r>
            <a:endParaRPr lang="en-US" sz="1400" dirty="0"/>
          </a:p>
        </p:txBody>
      </p:sp>
      <p:sp>
        <p:nvSpPr>
          <p:cNvPr id="6" name="Text 3"/>
          <p:cNvSpPr/>
          <p:nvPr/>
        </p:nvSpPr>
        <p:spPr>
          <a:xfrm>
            <a:off x="9474994" y="3145274"/>
            <a:ext cx="4536519" cy="572453"/>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2C3249"/>
                </a:solidFill>
                <a:latin typeface="Martel Sans" pitchFamily="34" charset="0"/>
                <a:ea typeface="Martel Sans" pitchFamily="34" charset="-122"/>
                <a:cs typeface="Martel Sans" pitchFamily="34" charset="-120"/>
              </a:rPr>
              <a:t>Similar Range of Extremes</a:t>
            </a:r>
            <a:pPr algn="l" indent="0" marL="0">
              <a:lnSpc>
                <a:spcPts val="2250"/>
              </a:lnSpc>
              <a:buNone/>
            </a:pPr>
            <a:r>
              <a:rPr lang="en-US" sz="1400" dirty="0">
                <a:solidFill>
                  <a:srgbClr val="2C3249"/>
                </a:solidFill>
                <a:latin typeface="Martel Sans" pitchFamily="34" charset="0"/>
                <a:ea typeface="Martel Sans" pitchFamily="34" charset="-122"/>
                <a:cs typeface="Martel Sans" pitchFamily="34" charset="-120"/>
              </a:rPr>
              <a:t>: Both groups have a similar range of very high and very low ratings.</a:t>
            </a:r>
            <a:endParaRPr lang="en-US" sz="1400" dirty="0"/>
          </a:p>
        </p:txBody>
      </p:sp>
      <p:sp>
        <p:nvSpPr>
          <p:cNvPr id="7" name="Text 4"/>
          <p:cNvSpPr/>
          <p:nvPr/>
        </p:nvSpPr>
        <p:spPr>
          <a:xfrm>
            <a:off x="626388" y="7450336"/>
            <a:ext cx="13377624" cy="286226"/>
          </a:xfrm>
          <a:prstGeom prst="rect">
            <a:avLst/>
          </a:prstGeom>
          <a:noFill/>
          <a:ln/>
        </p:spPr>
        <p:txBody>
          <a:bodyPr wrap="none" lIns="0" tIns="0" rIns="0" bIns="0" rtlCol="0" anchor="t"/>
          <a:lstStyle/>
          <a:p>
            <a:pPr algn="l" indent="0" marL="0">
              <a:lnSpc>
                <a:spcPts val="2250"/>
              </a:lnSpc>
              <a:buNone/>
            </a:pPr>
            <a:endParaRPr lang="en-US"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30329" y="1080968"/>
            <a:ext cx="13169741" cy="1303973"/>
          </a:xfrm>
          <a:prstGeom prst="rect">
            <a:avLst/>
          </a:prstGeom>
          <a:noFill/>
          <a:ln/>
        </p:spPr>
        <p:txBody>
          <a:bodyPr wrap="square" lIns="0" tIns="0" rIns="0" bIns="0" rtlCol="0" anchor="t"/>
          <a:lstStyle/>
          <a:p>
            <a:pPr algn="l" indent="0" marL="0">
              <a:lnSpc>
                <a:spcPts val="5100"/>
              </a:lnSpc>
              <a:buNone/>
            </a:pPr>
            <a:r>
              <a:rPr lang="en-US" sz="4100" b="1" dirty="0">
                <a:solidFill>
                  <a:srgbClr val="272D45"/>
                </a:solidFill>
                <a:latin typeface="Kanit Light" pitchFamily="34" charset="0"/>
                <a:ea typeface="Kanit Light" pitchFamily="34" charset="-122"/>
                <a:cs typeface="Kanit Light" pitchFamily="34" charset="-120"/>
              </a:rPr>
              <a:t>Impact of Online Ordering and Table Booking on Ratings</a:t>
            </a:r>
            <a:endParaRPr lang="en-US" sz="4100" dirty="0"/>
          </a:p>
        </p:txBody>
      </p:sp>
      <p:sp>
        <p:nvSpPr>
          <p:cNvPr id="3" name="Text 1"/>
          <p:cNvSpPr/>
          <p:nvPr/>
        </p:nvSpPr>
        <p:spPr>
          <a:xfrm>
            <a:off x="730329" y="2802255"/>
            <a:ext cx="13169741" cy="333851"/>
          </a:xfrm>
          <a:prstGeom prst="rect">
            <a:avLst/>
          </a:prstGeom>
          <a:noFill/>
          <a:ln/>
        </p:spPr>
        <p:txBody>
          <a:bodyPr wrap="none" lIns="0" tIns="0" rIns="0" bIns="0" rtlCol="0" anchor="t"/>
          <a:lstStyle/>
          <a:p>
            <a:pPr algn="l" indent="0" marL="0">
              <a:lnSpc>
                <a:spcPts val="2600"/>
              </a:lnSpc>
              <a:buNone/>
            </a:pPr>
            <a:r>
              <a:rPr lang="en-US" sz="1600" b="1" dirty="0">
                <a:solidFill>
                  <a:srgbClr val="2C3249"/>
                </a:solidFill>
                <a:latin typeface="Martel Sans" pitchFamily="34" charset="0"/>
                <a:ea typeface="Martel Sans" pitchFamily="34" charset="-122"/>
                <a:cs typeface="Martel Sans" pitchFamily="34" charset="-120"/>
              </a:rPr>
              <a:t>Providing convenience features significantly influences customer satisfaction and, consequently, restaurant ratings.</a:t>
            </a:r>
            <a:endParaRPr lang="en-US" sz="1600" dirty="0"/>
          </a:p>
        </p:txBody>
      </p:sp>
      <p:sp>
        <p:nvSpPr>
          <p:cNvPr id="4" name="Shape 2"/>
          <p:cNvSpPr/>
          <p:nvPr/>
        </p:nvSpPr>
        <p:spPr>
          <a:xfrm>
            <a:off x="730329" y="3370778"/>
            <a:ext cx="6480572" cy="2875359"/>
          </a:xfrm>
          <a:prstGeom prst="roundRect">
            <a:avLst>
              <a:gd name="adj" fmla="val 3048"/>
            </a:avLst>
          </a:prstGeom>
          <a:solidFill>
            <a:srgbClr val="FFFFFF"/>
          </a:solidFill>
          <a:ln w="22860">
            <a:solidFill>
              <a:srgbClr val="C5D2CF"/>
            </a:solidFill>
            <a:prstDash val="solid"/>
          </a:ln>
        </p:spPr>
      </p:sp>
      <p:sp>
        <p:nvSpPr>
          <p:cNvPr id="5" name="Shape 3"/>
          <p:cNvSpPr/>
          <p:nvPr/>
        </p:nvSpPr>
        <p:spPr>
          <a:xfrm>
            <a:off x="753189" y="3393638"/>
            <a:ext cx="6434852" cy="625912"/>
          </a:xfrm>
          <a:prstGeom prst="roundRect">
            <a:avLst>
              <a:gd name="adj" fmla="val 9619"/>
            </a:avLst>
          </a:prstGeom>
          <a:solidFill>
            <a:srgbClr val="DFECE9"/>
          </a:solidFill>
          <a:ln/>
        </p:spPr>
      </p:sp>
      <p:sp>
        <p:nvSpPr>
          <p:cNvPr id="6" name="Text 4"/>
          <p:cNvSpPr/>
          <p:nvPr/>
        </p:nvSpPr>
        <p:spPr>
          <a:xfrm>
            <a:off x="961787" y="4228148"/>
            <a:ext cx="2608302" cy="325993"/>
          </a:xfrm>
          <a:prstGeom prst="rect">
            <a:avLst/>
          </a:prstGeom>
          <a:noFill/>
          <a:ln/>
        </p:spPr>
        <p:txBody>
          <a:bodyPr wrap="none" lIns="0" tIns="0" rIns="0" bIns="0" rtlCol="0" anchor="t"/>
          <a:lstStyle/>
          <a:p>
            <a:pPr algn="l" indent="0" marL="0">
              <a:lnSpc>
                <a:spcPts val="2550"/>
              </a:lnSpc>
              <a:buNone/>
            </a:pPr>
            <a:r>
              <a:rPr lang="en-US" sz="2050" b="1" dirty="0">
                <a:solidFill>
                  <a:srgbClr val="2C3249"/>
                </a:solidFill>
                <a:latin typeface="Kanit Light" pitchFamily="34" charset="0"/>
                <a:ea typeface="Kanit Light" pitchFamily="34" charset="-122"/>
                <a:cs typeface="Kanit Light" pitchFamily="34" charset="-120"/>
              </a:rPr>
              <a:t>Online Ordering</a:t>
            </a:r>
            <a:endParaRPr lang="en-US" sz="2050" dirty="0"/>
          </a:p>
        </p:txBody>
      </p:sp>
      <p:sp>
        <p:nvSpPr>
          <p:cNvPr id="7" name="Text 5"/>
          <p:cNvSpPr/>
          <p:nvPr/>
        </p:nvSpPr>
        <p:spPr>
          <a:xfrm>
            <a:off x="961787" y="4679275"/>
            <a:ext cx="6017657" cy="1335405"/>
          </a:xfrm>
          <a:prstGeom prst="rect">
            <a:avLst/>
          </a:prstGeom>
          <a:noFill/>
          <a:ln/>
        </p:spPr>
        <p:txBody>
          <a:bodyPr wrap="square" lIns="0" tIns="0" rIns="0" bIns="0" rtlCol="0" anchor="t"/>
          <a:lstStyle/>
          <a:p>
            <a:pPr algn="l" indent="0" marL="0">
              <a:lnSpc>
                <a:spcPts val="2600"/>
              </a:lnSpc>
              <a:buNone/>
            </a:pPr>
            <a:r>
              <a:rPr lang="en-US" sz="1600" b="1" dirty="0">
                <a:solidFill>
                  <a:srgbClr val="2C3249"/>
                </a:solidFill>
                <a:latin typeface="Martel Sans" pitchFamily="34" charset="0"/>
                <a:ea typeface="Martel Sans" pitchFamily="34" charset="-122"/>
                <a:cs typeface="Martel Sans" pitchFamily="34" charset="-120"/>
              </a:rPr>
              <a:t>Restaurants offering online ordering services achieve an average rating of </a:t>
            </a:r>
            <a:pPr algn="l" indent="0" marL="0">
              <a:lnSpc>
                <a:spcPts val="2600"/>
              </a:lnSpc>
              <a:buNone/>
            </a:pPr>
            <a:r>
              <a:rPr lang="en-US" sz="1600" b="1" dirty="0">
                <a:solidFill>
                  <a:srgbClr val="5CC97B"/>
                </a:solidFill>
                <a:latin typeface="Martel Sans" pitchFamily="34" charset="0"/>
                <a:ea typeface="Martel Sans" pitchFamily="34" charset="-122"/>
                <a:cs typeface="Martel Sans" pitchFamily="34" charset="-120"/>
              </a:rPr>
              <a:t>3.7</a:t>
            </a:r>
            <a:pPr algn="l" indent="0" marL="0">
              <a:lnSpc>
                <a:spcPts val="2600"/>
              </a:lnSpc>
              <a:buNone/>
            </a:pPr>
            <a:r>
              <a:rPr lang="en-US" sz="1600" b="1" dirty="0">
                <a:solidFill>
                  <a:srgbClr val="2C3249"/>
                </a:solidFill>
                <a:latin typeface="Martel Sans" pitchFamily="34" charset="0"/>
                <a:ea typeface="Martel Sans" pitchFamily="34" charset="-122"/>
                <a:cs typeface="Martel Sans" pitchFamily="34" charset="-120"/>
              </a:rPr>
              <a:t>. This indicates that the convenience of ordering from home positively impacts customer perception and overall satisfaction.</a:t>
            </a:r>
            <a:endParaRPr lang="en-US" sz="1600" dirty="0"/>
          </a:p>
        </p:txBody>
      </p:sp>
      <p:sp>
        <p:nvSpPr>
          <p:cNvPr id="8" name="Shape 6"/>
          <p:cNvSpPr/>
          <p:nvPr/>
        </p:nvSpPr>
        <p:spPr>
          <a:xfrm>
            <a:off x="7419499" y="3370778"/>
            <a:ext cx="6480572" cy="2875359"/>
          </a:xfrm>
          <a:prstGeom prst="roundRect">
            <a:avLst>
              <a:gd name="adj" fmla="val 3048"/>
            </a:avLst>
          </a:prstGeom>
          <a:solidFill>
            <a:srgbClr val="FFFFFF"/>
          </a:solidFill>
          <a:ln w="22860">
            <a:solidFill>
              <a:srgbClr val="C5D2CF"/>
            </a:solidFill>
            <a:prstDash val="solid"/>
          </a:ln>
        </p:spPr>
      </p:sp>
      <p:sp>
        <p:nvSpPr>
          <p:cNvPr id="9" name="Shape 7"/>
          <p:cNvSpPr/>
          <p:nvPr/>
        </p:nvSpPr>
        <p:spPr>
          <a:xfrm>
            <a:off x="7442359" y="3393638"/>
            <a:ext cx="6434852" cy="625912"/>
          </a:xfrm>
          <a:prstGeom prst="roundRect">
            <a:avLst>
              <a:gd name="adj" fmla="val 9619"/>
            </a:avLst>
          </a:prstGeom>
          <a:solidFill>
            <a:srgbClr val="DFECE9"/>
          </a:solidFill>
          <a:ln/>
        </p:spPr>
      </p:sp>
      <p:sp>
        <p:nvSpPr>
          <p:cNvPr id="10" name="Text 8"/>
          <p:cNvSpPr/>
          <p:nvPr/>
        </p:nvSpPr>
        <p:spPr>
          <a:xfrm>
            <a:off x="7650956" y="4228148"/>
            <a:ext cx="2608302" cy="325993"/>
          </a:xfrm>
          <a:prstGeom prst="rect">
            <a:avLst/>
          </a:prstGeom>
          <a:noFill/>
          <a:ln/>
        </p:spPr>
        <p:txBody>
          <a:bodyPr wrap="none" lIns="0" tIns="0" rIns="0" bIns="0" rtlCol="0" anchor="t"/>
          <a:lstStyle/>
          <a:p>
            <a:pPr algn="l" indent="0" marL="0">
              <a:lnSpc>
                <a:spcPts val="2550"/>
              </a:lnSpc>
              <a:buNone/>
            </a:pPr>
            <a:r>
              <a:rPr lang="en-US" sz="2050" b="1" dirty="0">
                <a:solidFill>
                  <a:srgbClr val="2C3249"/>
                </a:solidFill>
                <a:latin typeface="Kanit Light" pitchFamily="34" charset="0"/>
                <a:ea typeface="Kanit Light" pitchFamily="34" charset="-122"/>
                <a:cs typeface="Kanit Light" pitchFamily="34" charset="-120"/>
              </a:rPr>
              <a:t>Table Booking</a:t>
            </a:r>
            <a:endParaRPr lang="en-US" sz="2050" dirty="0"/>
          </a:p>
        </p:txBody>
      </p:sp>
      <p:sp>
        <p:nvSpPr>
          <p:cNvPr id="11" name="Text 9"/>
          <p:cNvSpPr/>
          <p:nvPr/>
        </p:nvSpPr>
        <p:spPr>
          <a:xfrm>
            <a:off x="7650956" y="4679275"/>
            <a:ext cx="6017657" cy="1335405"/>
          </a:xfrm>
          <a:prstGeom prst="rect">
            <a:avLst/>
          </a:prstGeom>
          <a:noFill/>
          <a:ln/>
        </p:spPr>
        <p:txBody>
          <a:bodyPr wrap="square" lIns="0" tIns="0" rIns="0" bIns="0" rtlCol="0" anchor="t"/>
          <a:lstStyle/>
          <a:p>
            <a:pPr algn="l" indent="0" marL="0">
              <a:lnSpc>
                <a:spcPts val="2600"/>
              </a:lnSpc>
              <a:buNone/>
            </a:pPr>
            <a:r>
              <a:rPr lang="en-US" sz="1600" b="1" dirty="0">
                <a:solidFill>
                  <a:srgbClr val="2C3249"/>
                </a:solidFill>
                <a:latin typeface="Martel Sans" pitchFamily="34" charset="0"/>
                <a:ea typeface="Martel Sans" pitchFamily="34" charset="-122"/>
                <a:cs typeface="Martel Sans" pitchFamily="34" charset="-120"/>
              </a:rPr>
              <a:t>Establishments with table booking facilities command an even higher average rating of </a:t>
            </a:r>
            <a:pPr algn="l" indent="0" marL="0">
              <a:lnSpc>
                <a:spcPts val="2600"/>
              </a:lnSpc>
              <a:buNone/>
            </a:pPr>
            <a:r>
              <a:rPr lang="en-US" sz="1600" b="1" dirty="0">
                <a:solidFill>
                  <a:srgbClr val="5CC97B"/>
                </a:solidFill>
                <a:latin typeface="Martel Sans" pitchFamily="34" charset="0"/>
                <a:ea typeface="Martel Sans" pitchFamily="34" charset="-122"/>
                <a:cs typeface="Martel Sans" pitchFamily="34" charset="-120"/>
              </a:rPr>
              <a:t>4.1</a:t>
            </a:r>
            <a:pPr algn="l" indent="0" marL="0">
              <a:lnSpc>
                <a:spcPts val="2600"/>
              </a:lnSpc>
              <a:buNone/>
            </a:pPr>
            <a:r>
              <a:rPr lang="en-US" sz="1600" b="1" dirty="0">
                <a:solidFill>
                  <a:srgbClr val="2C3249"/>
                </a:solidFill>
                <a:latin typeface="Martel Sans" pitchFamily="34" charset="0"/>
                <a:ea typeface="Martel Sans" pitchFamily="34" charset="-122"/>
                <a:cs typeface="Martel Sans" pitchFamily="34" charset="-120"/>
              </a:rPr>
              <a:t>. This suggests that guaranteed seating and reduced wait times are highly valued by diners, leading to superior experiences.</a:t>
            </a:r>
            <a:endParaRPr lang="en-US" sz="1600" dirty="0"/>
          </a:p>
        </p:txBody>
      </p:sp>
      <p:sp>
        <p:nvSpPr>
          <p:cNvPr id="12" name="Text 10"/>
          <p:cNvSpPr/>
          <p:nvPr/>
        </p:nvSpPr>
        <p:spPr>
          <a:xfrm>
            <a:off x="730329" y="6480810"/>
            <a:ext cx="13169741" cy="667703"/>
          </a:xfrm>
          <a:prstGeom prst="rect">
            <a:avLst/>
          </a:prstGeom>
          <a:noFill/>
          <a:ln/>
        </p:spPr>
        <p:txBody>
          <a:bodyPr wrap="square" lIns="0" tIns="0" rIns="0" bIns="0" rtlCol="0" anchor="t"/>
          <a:lstStyle/>
          <a:p>
            <a:pPr algn="l" indent="0" marL="0">
              <a:lnSpc>
                <a:spcPts val="2600"/>
              </a:lnSpc>
              <a:buNone/>
            </a:pPr>
            <a:r>
              <a:rPr lang="en-US" sz="1600" b="1" dirty="0">
                <a:solidFill>
                  <a:srgbClr val="2C3249"/>
                </a:solidFill>
                <a:latin typeface="Martel Sans" pitchFamily="34" charset="0"/>
                <a:ea typeface="Martel Sans" pitchFamily="34" charset="-122"/>
                <a:cs typeface="Martel Sans" pitchFamily="34" charset="-120"/>
              </a:rPr>
              <a:t>Moreover, a significant portion of restaurants do not provide booking facilities, particularly in high-density areas like BTM. Koramangala 5th Block, however, shows a comparatively higher percentage of restaurants with table booking options.</a:t>
            </a:r>
            <a:endParaRPr lang="en-US" sz="1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93790" y="1286828"/>
            <a:ext cx="10073997" cy="708779"/>
          </a:xfrm>
          <a:prstGeom prst="rect">
            <a:avLst/>
          </a:prstGeom>
          <a:noFill/>
          <a:ln/>
        </p:spPr>
        <p:txBody>
          <a:bodyPr wrap="none" lIns="0" tIns="0" rIns="0" bIns="0" rtlCol="0" anchor="t"/>
          <a:lstStyle/>
          <a:p>
            <a:pPr algn="l" indent="0" marL="0">
              <a:lnSpc>
                <a:spcPts val="5550"/>
              </a:lnSpc>
              <a:buNone/>
            </a:pPr>
            <a:r>
              <a:rPr lang="en-US" sz="4450" b="1" dirty="0">
                <a:solidFill>
                  <a:srgbClr val="272D45"/>
                </a:solidFill>
                <a:latin typeface="Kanit Light" pitchFamily="34" charset="0"/>
                <a:ea typeface="Kanit Light" pitchFamily="34" charset="-122"/>
                <a:cs typeface="Kanit Light" pitchFamily="34" charset="-120"/>
              </a:rPr>
              <a:t>Key Takeaways for Restaurant Success</a:t>
            </a:r>
            <a:endParaRPr lang="en-US" sz="4450" dirty="0"/>
          </a:p>
        </p:txBody>
      </p:sp>
      <p:sp>
        <p:nvSpPr>
          <p:cNvPr id="3" name="Shape 1"/>
          <p:cNvSpPr/>
          <p:nvPr/>
        </p:nvSpPr>
        <p:spPr>
          <a:xfrm>
            <a:off x="793790" y="2449235"/>
            <a:ext cx="510302" cy="510302"/>
          </a:xfrm>
          <a:prstGeom prst="roundRect">
            <a:avLst>
              <a:gd name="adj" fmla="val 18669"/>
            </a:avLst>
          </a:prstGeom>
          <a:solidFill>
            <a:srgbClr val="DFECE9"/>
          </a:solidFill>
          <a:ln w="7620">
            <a:solidFill>
              <a:srgbClr val="C5D2CF"/>
            </a:solidFill>
            <a:prstDash val="solid"/>
          </a:ln>
        </p:spPr>
      </p:sp>
      <p:sp>
        <p:nvSpPr>
          <p:cNvPr id="4" name="Text 2"/>
          <p:cNvSpPr/>
          <p:nvPr/>
        </p:nvSpPr>
        <p:spPr>
          <a:xfrm>
            <a:off x="1530906" y="2527102"/>
            <a:ext cx="4524613"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Prioritise Online Presence &amp; Booking</a:t>
            </a:r>
            <a:endParaRPr lang="en-US" sz="2200" dirty="0"/>
          </a:p>
        </p:txBody>
      </p:sp>
      <p:sp>
        <p:nvSpPr>
          <p:cNvPr id="5" name="Text 3"/>
          <p:cNvSpPr/>
          <p:nvPr/>
        </p:nvSpPr>
        <p:spPr>
          <a:xfrm>
            <a:off x="1530906" y="3017520"/>
            <a:ext cx="5642491" cy="1451610"/>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Restaurants offering online ordering and table booking consistently receive higher ratings, underscoring the importance of digital convenience in enhancing customer experience.</a:t>
            </a:r>
            <a:endParaRPr lang="en-US" sz="1750" dirty="0"/>
          </a:p>
        </p:txBody>
      </p:sp>
      <p:sp>
        <p:nvSpPr>
          <p:cNvPr id="6" name="Shape 4"/>
          <p:cNvSpPr/>
          <p:nvPr/>
        </p:nvSpPr>
        <p:spPr>
          <a:xfrm>
            <a:off x="7456884" y="2449235"/>
            <a:ext cx="510302" cy="510302"/>
          </a:xfrm>
          <a:prstGeom prst="roundRect">
            <a:avLst>
              <a:gd name="adj" fmla="val 18669"/>
            </a:avLst>
          </a:prstGeom>
          <a:solidFill>
            <a:srgbClr val="DFECE9"/>
          </a:solidFill>
          <a:ln w="7620">
            <a:solidFill>
              <a:srgbClr val="C5D2CF"/>
            </a:solidFill>
            <a:prstDash val="solid"/>
          </a:ln>
        </p:spPr>
      </p:sp>
      <p:sp>
        <p:nvSpPr>
          <p:cNvPr id="7" name="Text 5"/>
          <p:cNvSpPr/>
          <p:nvPr/>
        </p:nvSpPr>
        <p:spPr>
          <a:xfrm>
            <a:off x="8194000" y="2527102"/>
            <a:ext cx="3470434"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Strategic Location Selection</a:t>
            </a:r>
            <a:endParaRPr lang="en-US" sz="2200" dirty="0"/>
          </a:p>
        </p:txBody>
      </p:sp>
      <p:sp>
        <p:nvSpPr>
          <p:cNvPr id="8" name="Text 6"/>
          <p:cNvSpPr/>
          <p:nvPr/>
        </p:nvSpPr>
        <p:spPr>
          <a:xfrm>
            <a:off x="8194000" y="3017520"/>
            <a:ext cx="5642610" cy="1451610"/>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While high-density areas like BTM have many restaurants, consider less saturated localities like Old Airport Road or St. Marks Road for new ventures to reduce immediate competition.</a:t>
            </a:r>
            <a:endParaRPr lang="en-US" sz="1750" dirty="0"/>
          </a:p>
        </p:txBody>
      </p:sp>
      <p:sp>
        <p:nvSpPr>
          <p:cNvPr id="9" name="Shape 7"/>
          <p:cNvSpPr/>
          <p:nvPr/>
        </p:nvSpPr>
        <p:spPr>
          <a:xfrm>
            <a:off x="793790" y="4922758"/>
            <a:ext cx="510302" cy="510302"/>
          </a:xfrm>
          <a:prstGeom prst="roundRect">
            <a:avLst>
              <a:gd name="adj" fmla="val 18669"/>
            </a:avLst>
          </a:prstGeom>
          <a:solidFill>
            <a:srgbClr val="DFECE9"/>
          </a:solidFill>
          <a:ln w="7620">
            <a:solidFill>
              <a:srgbClr val="C5D2CF"/>
            </a:solidFill>
            <a:prstDash val="solid"/>
          </a:ln>
        </p:spPr>
      </p:sp>
      <p:sp>
        <p:nvSpPr>
          <p:cNvPr id="10" name="Text 8"/>
          <p:cNvSpPr/>
          <p:nvPr/>
        </p:nvSpPr>
        <p:spPr>
          <a:xfrm>
            <a:off x="1530906" y="500062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Curate Popular Menus</a:t>
            </a:r>
            <a:endParaRPr lang="en-US" sz="2200" dirty="0"/>
          </a:p>
        </p:txBody>
      </p:sp>
      <p:sp>
        <p:nvSpPr>
          <p:cNvPr id="11" name="Text 9"/>
          <p:cNvSpPr/>
          <p:nvPr/>
        </p:nvSpPr>
        <p:spPr>
          <a:xfrm>
            <a:off x="1530906" y="5491043"/>
            <a:ext cx="5642491" cy="1088708"/>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Aligning menu offerings with popular items like Pasta, Burgers, and Fried Rice can attract a wider customer base and cater to established tastes.</a:t>
            </a:r>
            <a:endParaRPr lang="en-US" sz="1750" dirty="0"/>
          </a:p>
        </p:txBody>
      </p:sp>
      <p:sp>
        <p:nvSpPr>
          <p:cNvPr id="12" name="Shape 10"/>
          <p:cNvSpPr/>
          <p:nvPr/>
        </p:nvSpPr>
        <p:spPr>
          <a:xfrm>
            <a:off x="7456884" y="4922758"/>
            <a:ext cx="510302" cy="510302"/>
          </a:xfrm>
          <a:prstGeom prst="roundRect">
            <a:avLst>
              <a:gd name="adj" fmla="val 18669"/>
            </a:avLst>
          </a:prstGeom>
          <a:solidFill>
            <a:srgbClr val="DFECE9"/>
          </a:solidFill>
          <a:ln w="7620">
            <a:solidFill>
              <a:srgbClr val="C5D2CF"/>
            </a:solidFill>
            <a:prstDash val="solid"/>
          </a:ln>
        </p:spPr>
      </p:sp>
      <p:sp>
        <p:nvSpPr>
          <p:cNvPr id="13" name="Text 11"/>
          <p:cNvSpPr/>
          <p:nvPr/>
        </p:nvSpPr>
        <p:spPr>
          <a:xfrm>
            <a:off x="8194000" y="5000625"/>
            <a:ext cx="3913108"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Focus on Customer Satisfaction</a:t>
            </a:r>
            <a:endParaRPr lang="en-US" sz="2200" dirty="0"/>
          </a:p>
        </p:txBody>
      </p:sp>
      <p:sp>
        <p:nvSpPr>
          <p:cNvPr id="14" name="Text 12"/>
          <p:cNvSpPr/>
          <p:nvPr/>
        </p:nvSpPr>
        <p:spPr>
          <a:xfrm>
            <a:off x="8194000" y="5491043"/>
            <a:ext cx="5642610" cy="1451610"/>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The high percentage of 4-5 star ratings suggests that delivering exceptional service and quality directly translates to positive reviews and sustained business growth.</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78656"/>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The Challenge and Opportunity in Bengaluru's Restaurant Scene</a:t>
            </a:r>
            <a:endParaRPr lang="en-US" sz="4450" dirty="0"/>
          </a:p>
        </p:txBody>
      </p:sp>
      <p:sp>
        <p:nvSpPr>
          <p:cNvPr id="3" name="Text 1"/>
          <p:cNvSpPr/>
          <p:nvPr/>
        </p:nvSpPr>
        <p:spPr>
          <a:xfrm>
            <a:off x="793790" y="2640449"/>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Bengaluru's restaurant industry is booming, with over 12,000 establishments offering diverse cuisines. This high demand fuels continuous growth, yet new entrants face significant challenges competing with established brands.</a:t>
            </a:r>
            <a:endParaRPr lang="en-US" sz="1750" dirty="0"/>
          </a:p>
        </p:txBody>
      </p:sp>
      <p:sp>
        <p:nvSpPr>
          <p:cNvPr id="4" name="Text 2"/>
          <p:cNvSpPr/>
          <p:nvPr/>
        </p:nvSpPr>
        <p:spPr>
          <a:xfrm>
            <a:off x="793790" y="4296132"/>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Our objective as data scientists is to harness the power of data to predict restaurant success factors, enabling new ventures to thrive and helping customers discover the best dining experiences.</a:t>
            </a:r>
            <a:endParaRPr lang="en-US" sz="1750" dirty="0"/>
          </a:p>
        </p:txBody>
      </p:sp>
      <p:pic>
        <p:nvPicPr>
          <p:cNvPr id="5" name="Image 0" descr="preencoded.png">    </p:cNvPr>
          <p:cNvPicPr>
            <a:picLocks noChangeAspect="1"/>
          </p:cNvPicPr>
          <p:nvPr/>
        </p:nvPicPr>
        <p:blipFill>
          <a:blip r:embed="rId1"/>
          <a:stretch>
            <a:fillRect/>
          </a:stretch>
        </p:blipFill>
        <p:spPr>
          <a:xfrm>
            <a:off x="7599521" y="2691527"/>
            <a:ext cx="6244709" cy="4037290"/>
          </a:xfrm>
          <a:prstGeom prst="rect">
            <a:avLst/>
          </a:prstGeom>
        </p:spPr>
      </p:pic>
      <p:sp>
        <p:nvSpPr>
          <p:cNvPr id="6" name="Text 3"/>
          <p:cNvSpPr/>
          <p:nvPr/>
        </p:nvSpPr>
        <p:spPr>
          <a:xfrm>
            <a:off x="7599521" y="6983968"/>
            <a:ext cx="6244709"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42236" y="583168"/>
            <a:ext cx="12138660" cy="662821"/>
          </a:xfrm>
          <a:prstGeom prst="rect">
            <a:avLst/>
          </a:prstGeom>
          <a:noFill/>
          <a:ln/>
        </p:spPr>
        <p:txBody>
          <a:bodyPr wrap="none" lIns="0" tIns="0" rIns="0" bIns="0" rtlCol="0" anchor="t"/>
          <a:lstStyle/>
          <a:p>
            <a:pPr algn="l" indent="0" marL="0">
              <a:lnSpc>
                <a:spcPts val="5200"/>
              </a:lnSpc>
              <a:buNone/>
            </a:pPr>
            <a:r>
              <a:rPr lang="en-US" sz="4150" dirty="0">
                <a:solidFill>
                  <a:srgbClr val="272D45"/>
                </a:solidFill>
                <a:latin typeface="Kanit Light" pitchFamily="34" charset="0"/>
                <a:ea typeface="Kanit Light" pitchFamily="34" charset="-122"/>
                <a:cs typeface="Kanit Light" pitchFamily="34" charset="-120"/>
              </a:rPr>
              <a:t>Data Preparation: Laying the Foundation for Insights</a:t>
            </a:r>
            <a:endParaRPr lang="en-US" sz="4150" dirty="0"/>
          </a:p>
        </p:txBody>
      </p:sp>
      <p:sp>
        <p:nvSpPr>
          <p:cNvPr id="3" name="Text 1"/>
          <p:cNvSpPr/>
          <p:nvPr/>
        </p:nvSpPr>
        <p:spPr>
          <a:xfrm>
            <a:off x="742236" y="1670090"/>
            <a:ext cx="13145929" cy="678418"/>
          </a:xfrm>
          <a:prstGeom prst="rect">
            <a:avLst/>
          </a:prstGeom>
          <a:noFill/>
          <a:ln/>
        </p:spPr>
        <p:txBody>
          <a:bodyPr wrap="square" lIns="0" tIns="0" rIns="0" bIns="0" rtlCol="0" anchor="t"/>
          <a:lstStyle/>
          <a:p>
            <a:pPr algn="l" indent="0" marL="0">
              <a:lnSpc>
                <a:spcPts val="2650"/>
              </a:lnSpc>
              <a:buNone/>
            </a:pPr>
            <a:r>
              <a:rPr lang="en-US" sz="1650" dirty="0">
                <a:solidFill>
                  <a:srgbClr val="2C3249"/>
                </a:solidFill>
                <a:latin typeface="Martel Sans" pitchFamily="34" charset="0"/>
                <a:ea typeface="Martel Sans" pitchFamily="34" charset="-122"/>
                <a:cs typeface="Martel Sans" pitchFamily="34" charset="-120"/>
              </a:rPr>
              <a:t>Before diving into analysis, rigorous data cleaning and transformation are essential. This ensures the accuracy and reliability of our findings, forming a solid basis for predictive modeling.</a:t>
            </a:r>
            <a:endParaRPr lang="en-US" sz="1650" dirty="0"/>
          </a:p>
        </p:txBody>
      </p:sp>
      <p:sp>
        <p:nvSpPr>
          <p:cNvPr id="4" name="Shape 2"/>
          <p:cNvSpPr/>
          <p:nvPr/>
        </p:nvSpPr>
        <p:spPr>
          <a:xfrm>
            <a:off x="742236" y="2587109"/>
            <a:ext cx="6466880" cy="2424589"/>
          </a:xfrm>
          <a:prstGeom prst="roundRect">
            <a:avLst>
              <a:gd name="adj" fmla="val 3674"/>
            </a:avLst>
          </a:prstGeom>
          <a:solidFill>
            <a:srgbClr val="DFECE9"/>
          </a:solidFill>
          <a:ln w="7620">
            <a:solidFill>
              <a:srgbClr val="C5D2CF"/>
            </a:solidFill>
            <a:prstDash val="solid"/>
          </a:ln>
        </p:spPr>
      </p:sp>
      <p:sp>
        <p:nvSpPr>
          <p:cNvPr id="5" name="Shape 3"/>
          <p:cNvSpPr/>
          <p:nvPr/>
        </p:nvSpPr>
        <p:spPr>
          <a:xfrm>
            <a:off x="961906" y="2806779"/>
            <a:ext cx="636270" cy="636270"/>
          </a:xfrm>
          <a:prstGeom prst="roundRect">
            <a:avLst>
              <a:gd name="adj" fmla="val 14369820"/>
            </a:avLst>
          </a:prstGeom>
          <a:solidFill>
            <a:srgbClr val="437066"/>
          </a:solidFill>
          <a:ln/>
        </p:spPr>
      </p:sp>
      <p:pic>
        <p:nvPicPr>
          <p:cNvPr id="6" name="Image 0" descr="preencoded.png">    </p:cNvPr>
          <p:cNvPicPr>
            <a:picLocks noChangeAspect="1"/>
          </p:cNvPicPr>
          <p:nvPr/>
        </p:nvPicPr>
        <p:blipFill>
          <a:blip r:embed="rId1"/>
          <a:stretch>
            <a:fillRect/>
          </a:stretch>
        </p:blipFill>
        <p:spPr>
          <a:xfrm>
            <a:off x="1136928" y="2945963"/>
            <a:ext cx="286226" cy="357902"/>
          </a:xfrm>
          <a:prstGeom prst="rect">
            <a:avLst/>
          </a:prstGeom>
        </p:spPr>
      </p:pic>
      <p:sp>
        <p:nvSpPr>
          <p:cNvPr id="7" name="Text 4"/>
          <p:cNvSpPr/>
          <p:nvPr/>
        </p:nvSpPr>
        <p:spPr>
          <a:xfrm>
            <a:off x="961906" y="3655100"/>
            <a:ext cx="2651165" cy="331351"/>
          </a:xfrm>
          <a:prstGeom prst="rect">
            <a:avLst/>
          </a:prstGeom>
          <a:noFill/>
          <a:ln/>
        </p:spPr>
        <p:txBody>
          <a:bodyPr wrap="none" lIns="0" tIns="0" rIns="0" bIns="0" rtlCol="0" anchor="t"/>
          <a:lstStyle/>
          <a:p>
            <a:pPr algn="l" indent="0" marL="0">
              <a:lnSpc>
                <a:spcPts val="2600"/>
              </a:lnSpc>
              <a:buNone/>
            </a:pPr>
            <a:r>
              <a:rPr lang="en-US" sz="2050" dirty="0">
                <a:solidFill>
                  <a:srgbClr val="2C3249"/>
                </a:solidFill>
                <a:latin typeface="Kanit Light" pitchFamily="34" charset="0"/>
                <a:ea typeface="Kanit Light" pitchFamily="34" charset="-122"/>
                <a:cs typeface="Kanit Light" pitchFamily="34" charset="-120"/>
              </a:rPr>
              <a:t>Raw Data Collection</a:t>
            </a:r>
            <a:endParaRPr lang="en-US" sz="2050" dirty="0"/>
          </a:p>
        </p:txBody>
      </p:sp>
      <p:sp>
        <p:nvSpPr>
          <p:cNvPr id="8" name="Text 5"/>
          <p:cNvSpPr/>
          <p:nvPr/>
        </p:nvSpPr>
        <p:spPr>
          <a:xfrm>
            <a:off x="961906" y="4113609"/>
            <a:ext cx="6027539" cy="678418"/>
          </a:xfrm>
          <a:prstGeom prst="rect">
            <a:avLst/>
          </a:prstGeom>
          <a:noFill/>
          <a:ln/>
        </p:spPr>
        <p:txBody>
          <a:bodyPr wrap="square" lIns="0" tIns="0" rIns="0" bIns="0" rtlCol="0" anchor="t"/>
          <a:lstStyle/>
          <a:p>
            <a:pPr algn="l" indent="0" marL="0">
              <a:lnSpc>
                <a:spcPts val="2650"/>
              </a:lnSpc>
              <a:buNone/>
            </a:pPr>
            <a:r>
              <a:rPr lang="en-US" sz="1650" dirty="0">
                <a:solidFill>
                  <a:srgbClr val="2C3249"/>
                </a:solidFill>
                <a:latin typeface="Martel Sans" pitchFamily="34" charset="0"/>
                <a:ea typeface="Martel Sans" pitchFamily="34" charset="-122"/>
                <a:cs typeface="Martel Sans" pitchFamily="34" charset="-120"/>
              </a:rPr>
              <a:t>Gathering comprehensive Zomato dataset, including ratings, costs, and restaurant attributes.</a:t>
            </a:r>
            <a:endParaRPr lang="en-US" sz="1650" dirty="0"/>
          </a:p>
        </p:txBody>
      </p:sp>
      <p:sp>
        <p:nvSpPr>
          <p:cNvPr id="9" name="Shape 6"/>
          <p:cNvSpPr/>
          <p:nvPr/>
        </p:nvSpPr>
        <p:spPr>
          <a:xfrm>
            <a:off x="7421166" y="2587109"/>
            <a:ext cx="6466999" cy="2424589"/>
          </a:xfrm>
          <a:prstGeom prst="roundRect">
            <a:avLst>
              <a:gd name="adj" fmla="val 3674"/>
            </a:avLst>
          </a:prstGeom>
          <a:solidFill>
            <a:srgbClr val="DFECE9"/>
          </a:solidFill>
          <a:ln w="7620">
            <a:solidFill>
              <a:srgbClr val="C5D2CF"/>
            </a:solidFill>
            <a:prstDash val="solid"/>
          </a:ln>
        </p:spPr>
      </p:sp>
      <p:sp>
        <p:nvSpPr>
          <p:cNvPr id="10" name="Shape 7"/>
          <p:cNvSpPr/>
          <p:nvPr/>
        </p:nvSpPr>
        <p:spPr>
          <a:xfrm>
            <a:off x="7640836" y="2806779"/>
            <a:ext cx="636270" cy="636270"/>
          </a:xfrm>
          <a:prstGeom prst="roundRect">
            <a:avLst>
              <a:gd name="adj" fmla="val 14369820"/>
            </a:avLst>
          </a:prstGeom>
          <a:solidFill>
            <a:srgbClr val="437066"/>
          </a:solidFill>
          <a:ln/>
        </p:spPr>
      </p:sp>
      <p:pic>
        <p:nvPicPr>
          <p:cNvPr id="11" name="Image 1" descr="preencoded.png">    </p:cNvPr>
          <p:cNvPicPr>
            <a:picLocks noChangeAspect="1"/>
          </p:cNvPicPr>
          <p:nvPr/>
        </p:nvPicPr>
        <p:blipFill>
          <a:blip r:embed="rId2"/>
          <a:stretch>
            <a:fillRect/>
          </a:stretch>
        </p:blipFill>
        <p:spPr>
          <a:xfrm>
            <a:off x="7815858" y="2945963"/>
            <a:ext cx="286226" cy="357902"/>
          </a:xfrm>
          <a:prstGeom prst="rect">
            <a:avLst/>
          </a:prstGeom>
        </p:spPr>
      </p:pic>
      <p:sp>
        <p:nvSpPr>
          <p:cNvPr id="12" name="Text 8"/>
          <p:cNvSpPr/>
          <p:nvPr/>
        </p:nvSpPr>
        <p:spPr>
          <a:xfrm>
            <a:off x="7640836" y="3655100"/>
            <a:ext cx="2651165" cy="331351"/>
          </a:xfrm>
          <a:prstGeom prst="rect">
            <a:avLst/>
          </a:prstGeom>
          <a:noFill/>
          <a:ln/>
        </p:spPr>
        <p:txBody>
          <a:bodyPr wrap="none" lIns="0" tIns="0" rIns="0" bIns="0" rtlCol="0" anchor="t"/>
          <a:lstStyle/>
          <a:p>
            <a:pPr algn="l" indent="0" marL="0">
              <a:lnSpc>
                <a:spcPts val="2600"/>
              </a:lnSpc>
              <a:buNone/>
            </a:pPr>
            <a:r>
              <a:rPr lang="en-US" sz="2050" dirty="0">
                <a:solidFill>
                  <a:srgbClr val="2C3249"/>
                </a:solidFill>
                <a:latin typeface="Kanit Light" pitchFamily="34" charset="0"/>
                <a:ea typeface="Kanit Light" pitchFamily="34" charset="-122"/>
                <a:cs typeface="Kanit Light" pitchFamily="34" charset="-120"/>
              </a:rPr>
              <a:t>Data Type Conversion</a:t>
            </a:r>
            <a:endParaRPr lang="en-US" sz="2050" dirty="0"/>
          </a:p>
        </p:txBody>
      </p:sp>
      <p:sp>
        <p:nvSpPr>
          <p:cNvPr id="13" name="Text 9"/>
          <p:cNvSpPr/>
          <p:nvPr/>
        </p:nvSpPr>
        <p:spPr>
          <a:xfrm>
            <a:off x="7640836" y="4113609"/>
            <a:ext cx="6027658" cy="678418"/>
          </a:xfrm>
          <a:prstGeom prst="rect">
            <a:avLst/>
          </a:prstGeom>
          <a:noFill/>
          <a:ln/>
        </p:spPr>
        <p:txBody>
          <a:bodyPr wrap="square" lIns="0" tIns="0" rIns="0" bIns="0" rtlCol="0" anchor="t"/>
          <a:lstStyle/>
          <a:p>
            <a:pPr algn="l" indent="0" marL="0">
              <a:lnSpc>
                <a:spcPts val="2650"/>
              </a:lnSpc>
              <a:buNone/>
            </a:pPr>
            <a:r>
              <a:rPr lang="en-US" sz="1650" dirty="0">
                <a:solidFill>
                  <a:srgbClr val="2C3249"/>
                </a:solidFill>
                <a:latin typeface="Martel Sans" pitchFamily="34" charset="0"/>
                <a:ea typeface="Martel Sans" pitchFamily="34" charset="-122"/>
                <a:cs typeface="Martel Sans" pitchFamily="34" charset="-120"/>
              </a:rPr>
              <a:t>Converting 'rate' and 'cost for two plates' columns to appropriate numerical formats for analysis.</a:t>
            </a:r>
            <a:endParaRPr lang="en-US" sz="1650" dirty="0"/>
          </a:p>
        </p:txBody>
      </p:sp>
      <p:sp>
        <p:nvSpPr>
          <p:cNvPr id="14" name="Shape 10"/>
          <p:cNvSpPr/>
          <p:nvPr/>
        </p:nvSpPr>
        <p:spPr>
          <a:xfrm>
            <a:off x="742236" y="5223748"/>
            <a:ext cx="6466880" cy="2424589"/>
          </a:xfrm>
          <a:prstGeom prst="roundRect">
            <a:avLst>
              <a:gd name="adj" fmla="val 3674"/>
            </a:avLst>
          </a:prstGeom>
          <a:solidFill>
            <a:srgbClr val="DFECE9"/>
          </a:solidFill>
          <a:ln w="7620">
            <a:solidFill>
              <a:srgbClr val="C5D2CF"/>
            </a:solidFill>
            <a:prstDash val="solid"/>
          </a:ln>
        </p:spPr>
      </p:sp>
      <p:sp>
        <p:nvSpPr>
          <p:cNvPr id="15" name="Shape 11"/>
          <p:cNvSpPr/>
          <p:nvPr/>
        </p:nvSpPr>
        <p:spPr>
          <a:xfrm>
            <a:off x="961906" y="5443418"/>
            <a:ext cx="636270" cy="636270"/>
          </a:xfrm>
          <a:prstGeom prst="roundRect">
            <a:avLst>
              <a:gd name="adj" fmla="val 14369820"/>
            </a:avLst>
          </a:prstGeom>
          <a:solidFill>
            <a:srgbClr val="437066"/>
          </a:solidFill>
          <a:ln/>
        </p:spPr>
      </p:sp>
      <p:pic>
        <p:nvPicPr>
          <p:cNvPr id="16" name="Image 2" descr="preencoded.png">    </p:cNvPr>
          <p:cNvPicPr>
            <a:picLocks noChangeAspect="1"/>
          </p:cNvPicPr>
          <p:nvPr/>
        </p:nvPicPr>
        <p:blipFill>
          <a:blip r:embed="rId3"/>
          <a:stretch>
            <a:fillRect/>
          </a:stretch>
        </p:blipFill>
        <p:spPr>
          <a:xfrm>
            <a:off x="1136928" y="5582603"/>
            <a:ext cx="286226" cy="357902"/>
          </a:xfrm>
          <a:prstGeom prst="rect">
            <a:avLst/>
          </a:prstGeom>
        </p:spPr>
      </p:pic>
      <p:sp>
        <p:nvSpPr>
          <p:cNvPr id="17" name="Text 12"/>
          <p:cNvSpPr/>
          <p:nvPr/>
        </p:nvSpPr>
        <p:spPr>
          <a:xfrm>
            <a:off x="961906" y="6291739"/>
            <a:ext cx="2651165" cy="331351"/>
          </a:xfrm>
          <a:prstGeom prst="rect">
            <a:avLst/>
          </a:prstGeom>
          <a:noFill/>
          <a:ln/>
        </p:spPr>
        <p:txBody>
          <a:bodyPr wrap="none" lIns="0" tIns="0" rIns="0" bIns="0" rtlCol="0" anchor="t"/>
          <a:lstStyle/>
          <a:p>
            <a:pPr algn="l" indent="0" marL="0">
              <a:lnSpc>
                <a:spcPts val="2600"/>
              </a:lnSpc>
              <a:buNone/>
            </a:pPr>
            <a:r>
              <a:rPr lang="en-US" sz="2050" dirty="0">
                <a:solidFill>
                  <a:srgbClr val="2C3249"/>
                </a:solidFill>
                <a:latin typeface="Kanit Light" pitchFamily="34" charset="0"/>
                <a:ea typeface="Kanit Light" pitchFamily="34" charset="-122"/>
                <a:cs typeface="Kanit Light" pitchFamily="34" charset="-120"/>
              </a:rPr>
              <a:t>Rating Normalisation</a:t>
            </a:r>
            <a:endParaRPr lang="en-US" sz="2050" dirty="0"/>
          </a:p>
        </p:txBody>
      </p:sp>
      <p:sp>
        <p:nvSpPr>
          <p:cNvPr id="18" name="Text 13"/>
          <p:cNvSpPr/>
          <p:nvPr/>
        </p:nvSpPr>
        <p:spPr>
          <a:xfrm>
            <a:off x="961906" y="6750248"/>
            <a:ext cx="6027539" cy="678418"/>
          </a:xfrm>
          <a:prstGeom prst="rect">
            <a:avLst/>
          </a:prstGeom>
          <a:noFill/>
          <a:ln/>
        </p:spPr>
        <p:txBody>
          <a:bodyPr wrap="square" lIns="0" tIns="0" rIns="0" bIns="0" rtlCol="0" anchor="t"/>
          <a:lstStyle/>
          <a:p>
            <a:pPr algn="l" indent="0" marL="0">
              <a:lnSpc>
                <a:spcPts val="2650"/>
              </a:lnSpc>
              <a:buNone/>
            </a:pPr>
            <a:r>
              <a:rPr lang="en-US" sz="1650" dirty="0">
                <a:solidFill>
                  <a:srgbClr val="2C3249"/>
                </a:solidFill>
                <a:latin typeface="Martel Sans" pitchFamily="34" charset="0"/>
                <a:ea typeface="Martel Sans" pitchFamily="34" charset="-122"/>
                <a:cs typeface="Martel Sans" pitchFamily="34" charset="-120"/>
              </a:rPr>
              <a:t>Extracting numerical rating values by removing the '/5' suffix for consistent data.</a:t>
            </a:r>
            <a:endParaRPr lang="en-US" sz="1650" dirty="0"/>
          </a:p>
        </p:txBody>
      </p:sp>
      <p:sp>
        <p:nvSpPr>
          <p:cNvPr id="19" name="Shape 14"/>
          <p:cNvSpPr/>
          <p:nvPr/>
        </p:nvSpPr>
        <p:spPr>
          <a:xfrm>
            <a:off x="7421166" y="5223748"/>
            <a:ext cx="6466999" cy="2424589"/>
          </a:xfrm>
          <a:prstGeom prst="roundRect">
            <a:avLst>
              <a:gd name="adj" fmla="val 3674"/>
            </a:avLst>
          </a:prstGeom>
          <a:solidFill>
            <a:srgbClr val="DFECE9"/>
          </a:solidFill>
          <a:ln w="7620">
            <a:solidFill>
              <a:srgbClr val="C5D2CF"/>
            </a:solidFill>
            <a:prstDash val="solid"/>
          </a:ln>
        </p:spPr>
      </p:sp>
      <p:sp>
        <p:nvSpPr>
          <p:cNvPr id="20" name="Shape 15"/>
          <p:cNvSpPr/>
          <p:nvPr/>
        </p:nvSpPr>
        <p:spPr>
          <a:xfrm>
            <a:off x="7640836" y="5443418"/>
            <a:ext cx="636270" cy="636270"/>
          </a:xfrm>
          <a:prstGeom prst="roundRect">
            <a:avLst>
              <a:gd name="adj" fmla="val 14369820"/>
            </a:avLst>
          </a:prstGeom>
          <a:solidFill>
            <a:srgbClr val="437066"/>
          </a:solidFill>
          <a:ln/>
        </p:spPr>
      </p:sp>
      <p:pic>
        <p:nvPicPr>
          <p:cNvPr id="21" name="Image 3" descr="preencoded.png">    </p:cNvPr>
          <p:cNvPicPr>
            <a:picLocks noChangeAspect="1"/>
          </p:cNvPicPr>
          <p:nvPr/>
        </p:nvPicPr>
        <p:blipFill>
          <a:blip r:embed="rId4"/>
          <a:stretch>
            <a:fillRect/>
          </a:stretch>
        </p:blipFill>
        <p:spPr>
          <a:xfrm>
            <a:off x="7815858" y="5582603"/>
            <a:ext cx="286226" cy="357902"/>
          </a:xfrm>
          <a:prstGeom prst="rect">
            <a:avLst/>
          </a:prstGeom>
        </p:spPr>
      </p:pic>
      <p:sp>
        <p:nvSpPr>
          <p:cNvPr id="22" name="Text 16"/>
          <p:cNvSpPr/>
          <p:nvPr/>
        </p:nvSpPr>
        <p:spPr>
          <a:xfrm>
            <a:off x="7640836" y="6291739"/>
            <a:ext cx="2833211" cy="331351"/>
          </a:xfrm>
          <a:prstGeom prst="rect">
            <a:avLst/>
          </a:prstGeom>
          <a:noFill/>
          <a:ln/>
        </p:spPr>
        <p:txBody>
          <a:bodyPr wrap="none" lIns="0" tIns="0" rIns="0" bIns="0" rtlCol="0" anchor="t"/>
          <a:lstStyle/>
          <a:p>
            <a:pPr algn="l" indent="0" marL="0">
              <a:lnSpc>
                <a:spcPts val="2600"/>
              </a:lnSpc>
              <a:buNone/>
            </a:pPr>
            <a:r>
              <a:rPr lang="en-US" sz="2050" dirty="0">
                <a:solidFill>
                  <a:srgbClr val="2C3249"/>
                </a:solidFill>
                <a:latin typeface="Kanit Light" pitchFamily="34" charset="0"/>
                <a:ea typeface="Kanit Light" pitchFamily="34" charset="-122"/>
                <a:cs typeface="Kanit Light" pitchFamily="34" charset="-120"/>
              </a:rPr>
              <a:t>Validation &amp; Verification</a:t>
            </a:r>
            <a:endParaRPr lang="en-US" sz="2050" dirty="0"/>
          </a:p>
        </p:txBody>
      </p:sp>
      <p:sp>
        <p:nvSpPr>
          <p:cNvPr id="23" name="Text 17"/>
          <p:cNvSpPr/>
          <p:nvPr/>
        </p:nvSpPr>
        <p:spPr>
          <a:xfrm>
            <a:off x="7640836" y="6750248"/>
            <a:ext cx="6027658" cy="678418"/>
          </a:xfrm>
          <a:prstGeom prst="rect">
            <a:avLst/>
          </a:prstGeom>
          <a:noFill/>
          <a:ln/>
        </p:spPr>
        <p:txBody>
          <a:bodyPr wrap="square" lIns="0" tIns="0" rIns="0" bIns="0" rtlCol="0" anchor="t"/>
          <a:lstStyle/>
          <a:p>
            <a:pPr algn="l" indent="0" marL="0">
              <a:lnSpc>
                <a:spcPts val="2650"/>
              </a:lnSpc>
              <a:buNone/>
            </a:pPr>
            <a:r>
              <a:rPr lang="en-US" sz="1650" dirty="0">
                <a:solidFill>
                  <a:srgbClr val="2C3249"/>
                </a:solidFill>
                <a:latin typeface="Martel Sans" pitchFamily="34" charset="0"/>
                <a:ea typeface="Martel Sans" pitchFamily="34" charset="-122"/>
                <a:cs typeface="Martel Sans" pitchFamily="34" charset="-120"/>
              </a:rPr>
              <a:t>Ensuring data integrity and readiness for machine learning model training.</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34114" y="419695"/>
            <a:ext cx="7674173" cy="381595"/>
          </a:xfrm>
          <a:prstGeom prst="rect">
            <a:avLst/>
          </a:prstGeom>
          <a:noFill/>
          <a:ln/>
        </p:spPr>
        <p:txBody>
          <a:bodyPr wrap="none" lIns="0" tIns="0" rIns="0" bIns="0" rtlCol="0" anchor="t"/>
          <a:lstStyle/>
          <a:p>
            <a:pPr algn="l" indent="0" marL="0">
              <a:lnSpc>
                <a:spcPts val="3000"/>
              </a:lnSpc>
              <a:buNone/>
            </a:pPr>
            <a:r>
              <a:rPr lang="en-US" sz="2400" b="1" i="1" dirty="0">
                <a:solidFill>
                  <a:srgbClr val="272D45"/>
                </a:solidFill>
                <a:latin typeface="Kanit Light" pitchFamily="34" charset="0"/>
                <a:ea typeface="Kanit Light" pitchFamily="34" charset="-122"/>
                <a:cs typeface="Kanit Light" pitchFamily="34" charset="-120"/>
              </a:rPr>
              <a:t>1. Geographic Distribution of Restaurants in Bengaluru</a:t>
            </a:r>
            <a:endParaRPr lang="en-US" sz="2400" dirty="0"/>
          </a:p>
        </p:txBody>
      </p:sp>
      <p:pic>
        <p:nvPicPr>
          <p:cNvPr id="3" name="Image 0" descr="preencoded.png">    </p:cNvPr>
          <p:cNvPicPr>
            <a:picLocks noChangeAspect="1"/>
          </p:cNvPicPr>
          <p:nvPr/>
        </p:nvPicPr>
        <p:blipFill>
          <a:blip r:embed="rId1"/>
          <a:stretch>
            <a:fillRect/>
          </a:stretch>
        </p:blipFill>
        <p:spPr>
          <a:xfrm>
            <a:off x="534114" y="1106448"/>
            <a:ext cx="8589764" cy="4724995"/>
          </a:xfrm>
          <a:prstGeom prst="rect">
            <a:avLst/>
          </a:prstGeom>
        </p:spPr>
      </p:pic>
      <p:sp>
        <p:nvSpPr>
          <p:cNvPr id="4" name="Text 1"/>
          <p:cNvSpPr/>
          <p:nvPr/>
        </p:nvSpPr>
        <p:spPr>
          <a:xfrm>
            <a:off x="534114" y="6003131"/>
            <a:ext cx="13562171" cy="488394"/>
          </a:xfrm>
          <a:prstGeom prst="rect">
            <a:avLst/>
          </a:prstGeom>
          <a:noFill/>
          <a:ln/>
        </p:spPr>
        <p:txBody>
          <a:bodyPr wrap="square" lIns="0" tIns="0" rIns="0" bIns="0" rtlCol="0" anchor="t"/>
          <a:lstStyle/>
          <a:p>
            <a:pPr algn="l" indent="0" marL="0">
              <a:lnSpc>
                <a:spcPts val="1900"/>
              </a:lnSpc>
              <a:buNone/>
            </a:pPr>
            <a:r>
              <a:rPr lang="en-US" sz="1200" dirty="0">
                <a:solidFill>
                  <a:srgbClr val="2C3249"/>
                </a:solidFill>
                <a:latin typeface="Martel Sans" pitchFamily="34" charset="0"/>
                <a:ea typeface="Martel Sans" pitchFamily="34" charset="-122"/>
                <a:cs typeface="Martel Sans" pitchFamily="34" charset="-120"/>
              </a:rPr>
              <a:t>1.High concentration in popular areas – The top 5 locations (e.g., Koramangala, Indiranagar, etc.) have a significantly higher restaurant density, showing these are prime dining hubs with strong customer footfall and competition.</a:t>
            </a:r>
            <a:endParaRPr lang="en-US" sz="1200" dirty="0"/>
          </a:p>
        </p:txBody>
      </p:sp>
      <p:sp>
        <p:nvSpPr>
          <p:cNvPr id="5" name="Text 2"/>
          <p:cNvSpPr/>
          <p:nvPr/>
        </p:nvSpPr>
        <p:spPr>
          <a:xfrm>
            <a:off x="534114" y="6663214"/>
            <a:ext cx="13562171" cy="488394"/>
          </a:xfrm>
          <a:prstGeom prst="rect">
            <a:avLst/>
          </a:prstGeom>
          <a:noFill/>
          <a:ln/>
        </p:spPr>
        <p:txBody>
          <a:bodyPr wrap="square" lIns="0" tIns="0" rIns="0" bIns="0" rtlCol="0" anchor="t"/>
          <a:lstStyle/>
          <a:p>
            <a:pPr algn="l" indent="0" marL="0">
              <a:lnSpc>
                <a:spcPts val="1900"/>
              </a:lnSpc>
              <a:buNone/>
            </a:pPr>
            <a:r>
              <a:rPr lang="en-US" sz="1200" dirty="0">
                <a:solidFill>
                  <a:srgbClr val="2C3249"/>
                </a:solidFill>
                <a:latin typeface="Martel Sans" pitchFamily="34" charset="0"/>
                <a:ea typeface="Martel Sans" pitchFamily="34" charset="-122"/>
                <a:cs typeface="Martel Sans" pitchFamily="34" charset="-120"/>
              </a:rPr>
              <a:t>2.Low market presence in bottom 5 – The bottom 5 locations have minimal restaurant representation, suggesting either low demand, limited infrastructure, or untapped markets that could be explored.</a:t>
            </a:r>
            <a:endParaRPr lang="en-US" sz="1200" dirty="0"/>
          </a:p>
        </p:txBody>
      </p:sp>
      <p:sp>
        <p:nvSpPr>
          <p:cNvPr id="6" name="Text 3"/>
          <p:cNvSpPr/>
          <p:nvPr/>
        </p:nvSpPr>
        <p:spPr>
          <a:xfrm>
            <a:off x="534114" y="7323296"/>
            <a:ext cx="13562171" cy="488394"/>
          </a:xfrm>
          <a:prstGeom prst="rect">
            <a:avLst/>
          </a:prstGeom>
          <a:noFill/>
          <a:ln/>
        </p:spPr>
        <p:txBody>
          <a:bodyPr wrap="square" lIns="0" tIns="0" rIns="0" bIns="0" rtlCol="0" anchor="t"/>
          <a:lstStyle/>
          <a:p>
            <a:pPr algn="l" indent="0" marL="0">
              <a:lnSpc>
                <a:spcPts val="1900"/>
              </a:lnSpc>
              <a:buNone/>
            </a:pPr>
            <a:r>
              <a:rPr lang="en-US" sz="1200" dirty="0">
                <a:solidFill>
                  <a:srgbClr val="2C3249"/>
                </a:solidFill>
                <a:latin typeface="Martel Sans" pitchFamily="34" charset="0"/>
                <a:ea typeface="Martel Sans" pitchFamily="34" charset="-122"/>
                <a:cs typeface="Martel Sans" pitchFamily="34" charset="-120"/>
              </a:rPr>
              <a:t>3.Potential business strategy – While top 5 areas offer visibility and customer reach, the bottom 5 areas might present low-competition opportunities for niche or first-mover advantage if demand grows.</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47117"/>
            <a:ext cx="10837545" cy="566976"/>
          </a:xfrm>
          <a:prstGeom prst="rect">
            <a:avLst/>
          </a:prstGeom>
          <a:noFill/>
          <a:ln/>
        </p:spPr>
        <p:txBody>
          <a:bodyPr wrap="none" lIns="0" tIns="0" rIns="0" bIns="0" rtlCol="0" anchor="t"/>
          <a:lstStyle/>
          <a:p>
            <a:pPr algn="l" indent="0" marL="0">
              <a:lnSpc>
                <a:spcPts val="4450"/>
              </a:lnSpc>
              <a:buNone/>
            </a:pPr>
            <a:r>
              <a:rPr lang="en-US" sz="3550" b="1" dirty="0">
                <a:solidFill>
                  <a:srgbClr val="272D45"/>
                </a:solidFill>
                <a:latin typeface="Kanit Light" pitchFamily="34" charset="0"/>
                <a:ea typeface="Kanit Light" pitchFamily="34" charset="-122"/>
                <a:cs typeface="Kanit Light" pitchFamily="34" charset="-120"/>
              </a:rPr>
              <a:t>2.Various Types of Restaurant we have in Bangalore</a:t>
            </a:r>
            <a:endParaRPr lang="en-US" sz="3550" dirty="0"/>
          </a:p>
        </p:txBody>
      </p:sp>
      <p:pic>
        <p:nvPicPr>
          <p:cNvPr id="3" name="Image 0" descr="preencoded.png">    </p:cNvPr>
          <p:cNvPicPr>
            <a:picLocks noChangeAspect="1"/>
          </p:cNvPicPr>
          <p:nvPr/>
        </p:nvPicPr>
        <p:blipFill>
          <a:blip r:embed="rId1"/>
          <a:stretch>
            <a:fillRect/>
          </a:stretch>
        </p:blipFill>
        <p:spPr>
          <a:xfrm>
            <a:off x="793790" y="1824395"/>
            <a:ext cx="8691920" cy="4835962"/>
          </a:xfrm>
          <a:prstGeom prst="rect">
            <a:avLst/>
          </a:prstGeom>
        </p:spPr>
      </p:pic>
      <p:sp>
        <p:nvSpPr>
          <p:cNvPr id="4" name="Text 1"/>
          <p:cNvSpPr/>
          <p:nvPr/>
        </p:nvSpPr>
        <p:spPr>
          <a:xfrm>
            <a:off x="793790" y="6915507"/>
            <a:ext cx="8691920"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5" name="Text 2"/>
          <p:cNvSpPr/>
          <p:nvPr/>
        </p:nvSpPr>
        <p:spPr>
          <a:xfrm>
            <a:off x="10046732" y="1773317"/>
            <a:ext cx="3797379" cy="1451372"/>
          </a:xfrm>
          <a:prstGeom prst="rect">
            <a:avLst/>
          </a:prstGeom>
          <a:noFill/>
          <a:ln/>
        </p:spPr>
        <p:txBody>
          <a:bodyPr wrap="square" lIns="0" tIns="0" rIns="0" bIns="0" rtlCol="0" anchor="t"/>
          <a:lstStyle/>
          <a:p>
            <a:pPr algn="l" indent="0" marL="0">
              <a:lnSpc>
                <a:spcPts val="2250"/>
              </a:lnSpc>
              <a:buNone/>
            </a:pPr>
            <a:r>
              <a:rPr lang="en-US" sz="1400" dirty="0">
                <a:solidFill>
                  <a:srgbClr val="2C3249"/>
                </a:solidFill>
                <a:latin typeface="Martel Sans" pitchFamily="34" charset="0"/>
                <a:ea typeface="Martel Sans" pitchFamily="34" charset="-122"/>
                <a:cs typeface="Martel Sans" pitchFamily="34" charset="-120"/>
              </a:rPr>
              <a:t>1.Casual Dining dominates – It is the most common restaurant type by a wide margin, with around 7,400 outlets, showing strong customer preference for sit-down dining experiences.</a:t>
            </a:r>
            <a:endParaRPr lang="en-US" sz="1400" dirty="0"/>
          </a:p>
        </p:txBody>
      </p:sp>
      <p:sp>
        <p:nvSpPr>
          <p:cNvPr id="6" name="Text 3"/>
          <p:cNvSpPr/>
          <p:nvPr/>
        </p:nvSpPr>
        <p:spPr>
          <a:xfrm>
            <a:off x="10046732" y="3428762"/>
            <a:ext cx="3797379" cy="1451372"/>
          </a:xfrm>
          <a:prstGeom prst="rect">
            <a:avLst/>
          </a:prstGeom>
          <a:noFill/>
          <a:ln/>
        </p:spPr>
        <p:txBody>
          <a:bodyPr wrap="square" lIns="0" tIns="0" rIns="0" bIns="0" rtlCol="0" anchor="t"/>
          <a:lstStyle/>
          <a:p>
            <a:pPr algn="l" indent="0" marL="0">
              <a:lnSpc>
                <a:spcPts val="2250"/>
              </a:lnSpc>
              <a:buNone/>
            </a:pPr>
            <a:r>
              <a:rPr lang="en-US" sz="1400" dirty="0">
                <a:solidFill>
                  <a:srgbClr val="2C3249"/>
                </a:solidFill>
                <a:latin typeface="Martel Sans" pitchFamily="34" charset="0"/>
                <a:ea typeface="Martel Sans" pitchFamily="34" charset="-122"/>
                <a:cs typeface="Martel Sans" pitchFamily="34" charset="-120"/>
              </a:rPr>
              <a:t>2.Specialized formats are niche – Dessert Parlors, Casual Dining Bars, and Delivery-only outlets have relatively small market presence, each with under 1,100 outlets, catering to more specific customer needs.</a:t>
            </a:r>
            <a:endParaRPr lang="en-US" sz="1400" dirty="0"/>
          </a:p>
        </p:txBody>
      </p:sp>
      <p:sp>
        <p:nvSpPr>
          <p:cNvPr id="7" name="Text 4"/>
          <p:cNvSpPr/>
          <p:nvPr/>
        </p:nvSpPr>
        <p:spPr>
          <a:xfrm>
            <a:off x="10046732" y="5084207"/>
            <a:ext cx="3797379" cy="870823"/>
          </a:xfrm>
          <a:prstGeom prst="rect">
            <a:avLst/>
          </a:prstGeom>
          <a:noFill/>
          <a:ln/>
        </p:spPr>
        <p:txBody>
          <a:bodyPr wrap="square" lIns="0" tIns="0" rIns="0" bIns="0" rtlCol="0" anchor="t"/>
          <a:lstStyle/>
          <a:p>
            <a:pPr algn="l" indent="0" marL="0">
              <a:lnSpc>
                <a:spcPts val="2250"/>
              </a:lnSpc>
              <a:buNone/>
            </a:pPr>
            <a:r>
              <a:rPr lang="en-US" sz="1400" dirty="0">
                <a:solidFill>
                  <a:srgbClr val="2C3249"/>
                </a:solidFill>
                <a:latin typeface="Martel Sans" pitchFamily="34" charset="0"/>
                <a:ea typeface="Martel Sans" pitchFamily="34" charset="-122"/>
                <a:cs typeface="Martel Sans" pitchFamily="34" charset="-120"/>
              </a:rPr>
              <a:t>3.Opening a Casual Dining or a Bar will help you earn more money as the number of these are very less in the market.</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49486" y="510302"/>
            <a:ext cx="9197816" cy="463868"/>
          </a:xfrm>
          <a:prstGeom prst="rect">
            <a:avLst/>
          </a:prstGeom>
          <a:noFill/>
          <a:ln/>
        </p:spPr>
        <p:txBody>
          <a:bodyPr wrap="none" lIns="0" tIns="0" rIns="0" bIns="0" rtlCol="0" anchor="t"/>
          <a:lstStyle/>
          <a:p>
            <a:pPr algn="l" indent="0" marL="0">
              <a:lnSpc>
                <a:spcPts val="3650"/>
              </a:lnSpc>
              <a:buNone/>
            </a:pPr>
            <a:r>
              <a:rPr lang="en-US" sz="2900" b="1" i="1" dirty="0">
                <a:solidFill>
                  <a:srgbClr val="272D45"/>
                </a:solidFill>
                <a:latin typeface="Kanit Light" pitchFamily="34" charset="0"/>
                <a:ea typeface="Kanit Light" pitchFamily="34" charset="-122"/>
                <a:cs typeface="Kanit Light" pitchFamily="34" charset="-120"/>
              </a:rPr>
              <a:t>3. Average Customer Ratings Across Restaurant Types</a:t>
            </a:r>
            <a:endParaRPr lang="en-US" sz="2900" dirty="0"/>
          </a:p>
        </p:txBody>
      </p:sp>
      <p:pic>
        <p:nvPicPr>
          <p:cNvPr id="3" name="Image 0" descr="preencoded.png">    </p:cNvPr>
          <p:cNvPicPr>
            <a:picLocks noChangeAspect="1"/>
          </p:cNvPicPr>
          <p:nvPr/>
        </p:nvPicPr>
        <p:blipFill>
          <a:blip r:embed="rId1"/>
          <a:stretch>
            <a:fillRect/>
          </a:stretch>
        </p:blipFill>
        <p:spPr>
          <a:xfrm>
            <a:off x="3051810" y="1345287"/>
            <a:ext cx="8526661" cy="5870734"/>
          </a:xfrm>
          <a:prstGeom prst="rect">
            <a:avLst/>
          </a:prstGeom>
        </p:spPr>
      </p:pic>
      <p:sp>
        <p:nvSpPr>
          <p:cNvPr id="4" name="Text 1"/>
          <p:cNvSpPr/>
          <p:nvPr/>
        </p:nvSpPr>
        <p:spPr>
          <a:xfrm>
            <a:off x="649486" y="7424738"/>
            <a:ext cx="13331428" cy="296942"/>
          </a:xfrm>
          <a:prstGeom prst="rect">
            <a:avLst/>
          </a:prstGeom>
          <a:noFill/>
          <a:ln/>
        </p:spPr>
        <p:txBody>
          <a:bodyPr wrap="none" lIns="0" tIns="0" rIns="0" bIns="0" rtlCol="0" anchor="t"/>
          <a:lstStyle/>
          <a:p>
            <a:pPr algn="l" indent="0" marL="0">
              <a:lnSpc>
                <a:spcPts val="2300"/>
              </a:lnSpc>
              <a:buNone/>
            </a:pP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104787"/>
            <a:ext cx="3402330" cy="425291"/>
          </a:xfrm>
          <a:prstGeom prst="rect">
            <a:avLst/>
          </a:prstGeom>
          <a:noFill/>
          <a:ln/>
        </p:spPr>
        <p:txBody>
          <a:bodyPr wrap="none" lIns="0" tIns="0" rIns="0" bIns="0" rtlCol="0" anchor="t"/>
          <a:lstStyle/>
          <a:p>
            <a:pPr algn="l" indent="0" marL="0">
              <a:lnSpc>
                <a:spcPts val="3300"/>
              </a:lnSpc>
              <a:buNone/>
            </a:pPr>
            <a:r>
              <a:rPr lang="en-US" sz="2650" i="1" dirty="0">
                <a:solidFill>
                  <a:srgbClr val="272D45"/>
                </a:solidFill>
                <a:latin typeface="Kanit Light" pitchFamily="34" charset="0"/>
                <a:ea typeface="Kanit Light" pitchFamily="34" charset="-122"/>
                <a:cs typeface="Kanit Light" pitchFamily="34" charset="-120"/>
              </a:rPr>
              <a:t>Key Insights:</a:t>
            </a:r>
            <a:endParaRPr lang="en-US" sz="2650" dirty="0"/>
          </a:p>
        </p:txBody>
      </p:sp>
      <p:sp>
        <p:nvSpPr>
          <p:cNvPr id="3" name="Text 1"/>
          <p:cNvSpPr/>
          <p:nvPr/>
        </p:nvSpPr>
        <p:spPr>
          <a:xfrm>
            <a:off x="793790" y="2983706"/>
            <a:ext cx="13042821" cy="725805"/>
          </a:xfrm>
          <a:prstGeom prst="rect">
            <a:avLst/>
          </a:prstGeom>
          <a:noFill/>
          <a:ln/>
        </p:spPr>
        <p:txBody>
          <a:bodyPr wrap="square" lIns="0" tIns="0" rIns="0" bIns="0" rtlCol="0" anchor="t"/>
          <a:lstStyle/>
          <a:p>
            <a:pPr algn="l" marL="342900" indent="-342900">
              <a:lnSpc>
                <a:spcPts val="2850"/>
              </a:lnSpc>
              <a:buSzPct val="100000"/>
              <a:buFont typeface="+mj-lt"/>
              <a:buAutoNum type="arabicPeriod" startAt="1"/>
            </a:pPr>
            <a:r>
              <a:rPr lang="en-US" sz="1750" b="1" dirty="0">
                <a:solidFill>
                  <a:srgbClr val="2C3249"/>
                </a:solidFill>
                <a:latin typeface="Martel Sans" pitchFamily="34" charset="0"/>
                <a:ea typeface="Martel Sans" pitchFamily="34" charset="-122"/>
                <a:cs typeface="Martel Sans" pitchFamily="34" charset="-120"/>
              </a:rPr>
              <a:t>Casual Dining, Bar stands out as the top performer</a:t>
            </a:r>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 with the </a:t>
            </a:r>
            <a:pPr algn="l" indent="0" marL="0">
              <a:lnSpc>
                <a:spcPts val="2850"/>
              </a:lnSpc>
              <a:buNone/>
            </a:pPr>
            <a:r>
              <a:rPr lang="en-US" sz="1750" b="1" dirty="0">
                <a:solidFill>
                  <a:srgbClr val="2C3249"/>
                </a:solidFill>
                <a:latin typeface="Martel Sans" pitchFamily="34" charset="0"/>
                <a:ea typeface="Martel Sans" pitchFamily="34" charset="-122"/>
                <a:cs typeface="Martel Sans" pitchFamily="34" charset="-120"/>
              </a:rPr>
              <a:t>highest mean rating above 4.0</a:t>
            </a:r>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 indicating strong customer satisfaction likely driven by ambiance, food quality, and overall experience.</a:t>
            </a:r>
            <a:endParaRPr lang="en-US" sz="1750" dirty="0"/>
          </a:p>
        </p:txBody>
      </p:sp>
      <p:sp>
        <p:nvSpPr>
          <p:cNvPr id="4" name="Text 2"/>
          <p:cNvSpPr/>
          <p:nvPr/>
        </p:nvSpPr>
        <p:spPr>
          <a:xfrm>
            <a:off x="793790" y="3788807"/>
            <a:ext cx="13042821" cy="725805"/>
          </a:xfrm>
          <a:prstGeom prst="rect">
            <a:avLst/>
          </a:prstGeom>
          <a:noFill/>
          <a:ln/>
        </p:spPr>
        <p:txBody>
          <a:bodyPr wrap="square" lIns="0" tIns="0" rIns="0" bIns="0" rtlCol="0" anchor="t"/>
          <a:lstStyle/>
          <a:p>
            <a:pPr algn="l" marL="342900" indent="-342900">
              <a:lnSpc>
                <a:spcPts val="2850"/>
              </a:lnSpc>
              <a:buSzPct val="100000"/>
              <a:buFont typeface="+mj-lt"/>
              <a:buAutoNum type="arabicPeriod" startAt="2"/>
            </a:pPr>
            <a:r>
              <a:rPr lang="en-US" sz="1750" b="1" dirty="0">
                <a:solidFill>
                  <a:srgbClr val="2C3249"/>
                </a:solidFill>
                <a:latin typeface="Martel Sans" pitchFamily="34" charset="0"/>
                <a:ea typeface="Martel Sans" pitchFamily="34" charset="-122"/>
                <a:cs typeface="Martel Sans" pitchFamily="34" charset="-120"/>
              </a:rPr>
              <a:t>Quick Bites</a:t>
            </a:r>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 and </a:t>
            </a:r>
            <a:pPr algn="l" indent="0" marL="0">
              <a:lnSpc>
                <a:spcPts val="2850"/>
              </a:lnSpc>
              <a:buNone/>
            </a:pPr>
            <a:r>
              <a:rPr lang="en-US" sz="1750" b="1" dirty="0">
                <a:solidFill>
                  <a:srgbClr val="2C3249"/>
                </a:solidFill>
                <a:latin typeface="Martel Sans" pitchFamily="34" charset="0"/>
                <a:ea typeface="Martel Sans" pitchFamily="34" charset="-122"/>
                <a:cs typeface="Martel Sans" pitchFamily="34" charset="-120"/>
              </a:rPr>
              <a:t>Takeaway, Delivery</a:t>
            </a:r>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 show the </a:t>
            </a:r>
            <a:pPr algn="l" indent="0" marL="0">
              <a:lnSpc>
                <a:spcPts val="2850"/>
              </a:lnSpc>
              <a:buNone/>
            </a:pPr>
            <a:r>
              <a:rPr lang="en-US" sz="1750" b="1" dirty="0">
                <a:solidFill>
                  <a:srgbClr val="2C3249"/>
                </a:solidFill>
                <a:latin typeface="Martel Sans" pitchFamily="34" charset="0"/>
                <a:ea typeface="Martel Sans" pitchFamily="34" charset="-122"/>
                <a:cs typeface="Martel Sans" pitchFamily="34" charset="-120"/>
              </a:rPr>
              <a:t>lowest average ratings</a:t>
            </a:r>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 (around </a:t>
            </a:r>
            <a:pPr algn="l" indent="0" marL="0">
              <a:lnSpc>
                <a:spcPts val="2850"/>
              </a:lnSpc>
              <a:buNone/>
            </a:pPr>
            <a:r>
              <a:rPr lang="en-US" sz="1750" b="1" dirty="0">
                <a:solidFill>
                  <a:srgbClr val="2C3249"/>
                </a:solidFill>
                <a:latin typeface="Martel Sans" pitchFamily="34" charset="0"/>
                <a:ea typeface="Martel Sans" pitchFamily="34" charset="-122"/>
                <a:cs typeface="Martel Sans" pitchFamily="34" charset="-120"/>
              </a:rPr>
              <a:t>3.5–3.6</a:t>
            </a:r>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 suggesting that faster service models may not fully meet customer expectations compared to dine-in setups.</a:t>
            </a:r>
            <a:endParaRPr lang="en-US" sz="1750" dirty="0"/>
          </a:p>
        </p:txBody>
      </p:sp>
      <p:sp>
        <p:nvSpPr>
          <p:cNvPr id="5" name="Text 3"/>
          <p:cNvSpPr/>
          <p:nvPr/>
        </p:nvSpPr>
        <p:spPr>
          <a:xfrm>
            <a:off x="793790" y="4593908"/>
            <a:ext cx="13042821" cy="725805"/>
          </a:xfrm>
          <a:prstGeom prst="rect">
            <a:avLst/>
          </a:prstGeom>
          <a:noFill/>
          <a:ln/>
        </p:spPr>
        <p:txBody>
          <a:bodyPr wrap="square" lIns="0" tIns="0" rIns="0" bIns="0" rtlCol="0" anchor="t"/>
          <a:lstStyle/>
          <a:p>
            <a:pPr algn="l" marL="342900" indent="-342900">
              <a:lnSpc>
                <a:spcPts val="2850"/>
              </a:lnSpc>
              <a:buSzPct val="100000"/>
              <a:buFont typeface="+mj-lt"/>
              <a:buAutoNum type="arabicPeriod" startAt="3"/>
            </a:pPr>
            <a:r>
              <a:rPr lang="en-US" sz="1750" b="1" dirty="0">
                <a:solidFill>
                  <a:srgbClr val="2C3249"/>
                </a:solidFill>
                <a:latin typeface="Martel Sans" pitchFamily="34" charset="0"/>
                <a:ea typeface="Martel Sans" pitchFamily="34" charset="-122"/>
                <a:cs typeface="Martel Sans" pitchFamily="34" charset="-120"/>
              </a:rPr>
              <a:t>Cafes</a:t>
            </a:r>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 </a:t>
            </a:r>
            <a:pPr algn="l" indent="0" marL="0">
              <a:lnSpc>
                <a:spcPts val="2850"/>
              </a:lnSpc>
              <a:buNone/>
            </a:pPr>
            <a:r>
              <a:rPr lang="en-US" sz="1750" b="1" dirty="0">
                <a:solidFill>
                  <a:srgbClr val="2C3249"/>
                </a:solidFill>
                <a:latin typeface="Martel Sans" pitchFamily="34" charset="0"/>
                <a:ea typeface="Martel Sans" pitchFamily="34" charset="-122"/>
                <a:cs typeface="Martel Sans" pitchFamily="34" charset="-120"/>
              </a:rPr>
              <a:t>Casual Dining</a:t>
            </a:r>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 and </a:t>
            </a:r>
            <a:pPr algn="l" indent="0" marL="0">
              <a:lnSpc>
                <a:spcPts val="2850"/>
              </a:lnSpc>
              <a:buNone/>
            </a:pPr>
            <a:r>
              <a:rPr lang="en-US" sz="1750" b="1" dirty="0">
                <a:solidFill>
                  <a:srgbClr val="2C3249"/>
                </a:solidFill>
                <a:latin typeface="Martel Sans" pitchFamily="34" charset="0"/>
                <a:ea typeface="Martel Sans" pitchFamily="34" charset="-122"/>
                <a:cs typeface="Martel Sans" pitchFamily="34" charset="-120"/>
              </a:rPr>
              <a:t>Dessert Parlors</a:t>
            </a:r>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 hover around the </a:t>
            </a:r>
            <a:pPr algn="l" indent="0" marL="0">
              <a:lnSpc>
                <a:spcPts val="2850"/>
              </a:lnSpc>
              <a:buNone/>
            </a:pPr>
            <a:r>
              <a:rPr lang="en-US" sz="1750" b="1" dirty="0">
                <a:solidFill>
                  <a:srgbClr val="2C3249"/>
                </a:solidFill>
                <a:latin typeface="Martel Sans" pitchFamily="34" charset="0"/>
                <a:ea typeface="Martel Sans" pitchFamily="34" charset="-122"/>
                <a:cs typeface="Martel Sans" pitchFamily="34" charset="-120"/>
              </a:rPr>
              <a:t>3.8 to 3.9</a:t>
            </a:r>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 mark, showing consistent performance but not as high as Casual Dining Bars.</a:t>
            </a:r>
            <a:endParaRPr lang="en-US" sz="1750" dirty="0"/>
          </a:p>
        </p:txBody>
      </p:sp>
      <p:sp>
        <p:nvSpPr>
          <p:cNvPr id="6" name="Text 4"/>
          <p:cNvSpPr/>
          <p:nvPr/>
        </p:nvSpPr>
        <p:spPr>
          <a:xfrm>
            <a:off x="793790" y="5399008"/>
            <a:ext cx="13042821" cy="725805"/>
          </a:xfrm>
          <a:prstGeom prst="rect">
            <a:avLst/>
          </a:prstGeom>
          <a:noFill/>
          <a:ln/>
        </p:spPr>
        <p:txBody>
          <a:bodyPr wrap="square" lIns="0" tIns="0" rIns="0" bIns="0" rtlCol="0" anchor="t"/>
          <a:lstStyle/>
          <a:p>
            <a:pPr algn="l" marL="342900" indent="-342900">
              <a:lnSpc>
                <a:spcPts val="2850"/>
              </a:lnSpc>
              <a:buSzPct val="100000"/>
              <a:buFont typeface="+mj-lt"/>
              <a:buAutoNum type="arabicPeriod" startAt="4"/>
            </a:pPr>
            <a:r>
              <a:rPr lang="en-US" sz="1750" dirty="0">
                <a:solidFill>
                  <a:srgbClr val="2C3249"/>
                </a:solidFill>
                <a:latin typeface="Martel Sans" pitchFamily="34" charset="0"/>
                <a:ea typeface="Martel Sans" pitchFamily="34" charset="-122"/>
                <a:cs typeface="Martel Sans" pitchFamily="34" charset="-120"/>
              </a:rPr>
              <a:t>The </a:t>
            </a:r>
            <a:pPr algn="l" indent="0" marL="0">
              <a:lnSpc>
                <a:spcPts val="2850"/>
              </a:lnSpc>
              <a:buNone/>
            </a:pPr>
            <a:r>
              <a:rPr lang="en-US" sz="1750" b="1" dirty="0">
                <a:solidFill>
                  <a:srgbClr val="2C3249"/>
                </a:solidFill>
                <a:latin typeface="Martel Sans" pitchFamily="34" charset="0"/>
                <a:ea typeface="Martel Sans" pitchFamily="34" charset="-122"/>
                <a:cs typeface="Martel Sans" pitchFamily="34" charset="-120"/>
              </a:rPr>
              <a:t>"others" category</a:t>
            </a:r>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 also performs relatively well (~3.8), indicating that even niche or unclassified restaurant types can maintain strong customer ratings.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0094" y="589359"/>
            <a:ext cx="13130213" cy="1071563"/>
          </a:xfrm>
          <a:prstGeom prst="rect">
            <a:avLst/>
          </a:prstGeom>
          <a:noFill/>
          <a:ln/>
        </p:spPr>
        <p:txBody>
          <a:bodyPr wrap="square" lIns="0" tIns="0" rIns="0" bIns="0" rtlCol="0" anchor="t"/>
          <a:lstStyle/>
          <a:p>
            <a:pPr algn="l" indent="0" marL="0">
              <a:lnSpc>
                <a:spcPts val="4200"/>
              </a:lnSpc>
              <a:buNone/>
            </a:pPr>
            <a:r>
              <a:rPr lang="en-US" sz="3350" b="1" i="1" dirty="0">
                <a:solidFill>
                  <a:srgbClr val="272D45"/>
                </a:solidFill>
                <a:latin typeface="Kanit Light" pitchFamily="34" charset="0"/>
                <a:ea typeface="Kanit Light" pitchFamily="34" charset="-122"/>
                <a:cs typeface="Kanit Light" pitchFamily="34" charset="-120"/>
              </a:rPr>
              <a:t>4. Customer Ratings Skewed Towards Positive Reviews in Zomato Dataset</a:t>
            </a:r>
            <a:endParaRPr lang="en-US" sz="3350" dirty="0"/>
          </a:p>
        </p:txBody>
      </p:sp>
      <p:pic>
        <p:nvPicPr>
          <p:cNvPr id="3" name="Image 0" descr="preencoded.png">    </p:cNvPr>
          <p:cNvPicPr>
            <a:picLocks noChangeAspect="1"/>
          </p:cNvPicPr>
          <p:nvPr/>
        </p:nvPicPr>
        <p:blipFill>
          <a:blip r:embed="rId1"/>
          <a:stretch>
            <a:fillRect/>
          </a:stretch>
        </p:blipFill>
        <p:spPr>
          <a:xfrm>
            <a:off x="750094" y="2143125"/>
            <a:ext cx="6576655" cy="4988719"/>
          </a:xfrm>
          <a:prstGeom prst="rect">
            <a:avLst/>
          </a:prstGeom>
        </p:spPr>
      </p:pic>
      <p:sp>
        <p:nvSpPr>
          <p:cNvPr id="4" name="Text 1"/>
          <p:cNvSpPr/>
          <p:nvPr/>
        </p:nvSpPr>
        <p:spPr>
          <a:xfrm>
            <a:off x="7857292" y="2094905"/>
            <a:ext cx="6030516" cy="1371600"/>
          </a:xfrm>
          <a:prstGeom prst="rect">
            <a:avLst/>
          </a:prstGeom>
          <a:noFill/>
          <a:ln/>
        </p:spPr>
        <p:txBody>
          <a:bodyPr wrap="square" lIns="0" tIns="0" rIns="0" bIns="0" rtlCol="0" anchor="t"/>
          <a:lstStyle/>
          <a:p>
            <a:pPr algn="l" marL="342900" indent="-342900">
              <a:lnSpc>
                <a:spcPts val="2700"/>
              </a:lnSpc>
              <a:buSzPct val="100000"/>
              <a:buChar char="•"/>
            </a:pPr>
            <a:r>
              <a:rPr lang="en-US" sz="1650" b="1" dirty="0">
                <a:solidFill>
                  <a:srgbClr val="2C3249"/>
                </a:solidFill>
                <a:latin typeface="Martel Sans" pitchFamily="34" charset="0"/>
                <a:ea typeface="Martel Sans" pitchFamily="34" charset="-122"/>
                <a:cs typeface="Martel Sans" pitchFamily="34" charset="-120"/>
              </a:rPr>
              <a:t>High Satisfaction Trend:</a:t>
            </a:r>
            <a:pPr algn="l" indent="0" marL="0">
              <a:lnSpc>
                <a:spcPts val="2700"/>
              </a:lnSpc>
              <a:buNone/>
            </a:pPr>
            <a:r>
              <a:rPr lang="en-US" sz="1650" dirty="0">
                <a:solidFill>
                  <a:srgbClr val="2C3249"/>
                </a:solidFill>
                <a:latin typeface="Martel Sans" pitchFamily="34" charset="0"/>
                <a:ea typeface="Martel Sans" pitchFamily="34" charset="-122"/>
                <a:cs typeface="Martel Sans" pitchFamily="34" charset="-120"/>
              </a:rPr>
              <a:t>A significant </a:t>
            </a:r>
            <a:pPr algn="l" indent="0" marL="0">
              <a:lnSpc>
                <a:spcPts val="2700"/>
              </a:lnSpc>
              <a:buNone/>
            </a:pPr>
            <a:r>
              <a:rPr lang="en-US" sz="1650" b="1" dirty="0">
                <a:solidFill>
                  <a:srgbClr val="2C3249"/>
                </a:solidFill>
                <a:latin typeface="Martel Sans" pitchFamily="34" charset="0"/>
                <a:ea typeface="Martel Sans" pitchFamily="34" charset="-122"/>
                <a:cs typeface="Martel Sans" pitchFamily="34" charset="-120"/>
              </a:rPr>
              <a:t>33% of customers rated restaurants between 4 to 5</a:t>
            </a:r>
            <a:pPr algn="l" indent="0" marL="0">
              <a:lnSpc>
                <a:spcPts val="2700"/>
              </a:lnSpc>
              <a:buNone/>
            </a:pPr>
            <a:r>
              <a:rPr lang="en-US" sz="1650" dirty="0">
                <a:solidFill>
                  <a:srgbClr val="2C3249"/>
                </a:solidFill>
                <a:latin typeface="Martel Sans" pitchFamily="34" charset="0"/>
                <a:ea typeface="Martel Sans" pitchFamily="34" charset="-122"/>
                <a:cs typeface="Martel Sans" pitchFamily="34" charset="-120"/>
              </a:rPr>
              <a:t>, indicating a strong overall customer satisfaction and positive dining experiences.</a:t>
            </a:r>
            <a:endParaRPr lang="en-US" sz="1650" dirty="0"/>
          </a:p>
        </p:txBody>
      </p:sp>
      <p:sp>
        <p:nvSpPr>
          <p:cNvPr id="5" name="Text 2"/>
          <p:cNvSpPr/>
          <p:nvPr/>
        </p:nvSpPr>
        <p:spPr>
          <a:xfrm>
            <a:off x="7857292" y="3541514"/>
            <a:ext cx="6030516" cy="1371600"/>
          </a:xfrm>
          <a:prstGeom prst="rect">
            <a:avLst/>
          </a:prstGeom>
          <a:noFill/>
          <a:ln/>
        </p:spPr>
        <p:txBody>
          <a:bodyPr wrap="square" lIns="0" tIns="0" rIns="0" bIns="0" rtlCol="0" anchor="t"/>
          <a:lstStyle/>
          <a:p>
            <a:pPr algn="l" marL="342900" indent="-342900">
              <a:lnSpc>
                <a:spcPts val="2700"/>
              </a:lnSpc>
              <a:buSzPct val="100000"/>
              <a:buChar char="•"/>
            </a:pPr>
            <a:r>
              <a:rPr lang="en-US" sz="1650" b="1" dirty="0">
                <a:solidFill>
                  <a:srgbClr val="2C3249"/>
                </a:solidFill>
                <a:latin typeface="Martel Sans" pitchFamily="34" charset="0"/>
                <a:ea typeface="Martel Sans" pitchFamily="34" charset="-122"/>
                <a:cs typeface="Martel Sans" pitchFamily="34" charset="-120"/>
              </a:rPr>
              <a:t>Very Few Poor Ratings:</a:t>
            </a:r>
            <a:pPr algn="l" indent="0" marL="0">
              <a:lnSpc>
                <a:spcPts val="2700"/>
              </a:lnSpc>
              <a:buNone/>
            </a:pPr>
            <a:r>
              <a:rPr lang="en-US" sz="1650" dirty="0">
                <a:solidFill>
                  <a:srgbClr val="2C3249"/>
                </a:solidFill>
                <a:latin typeface="Martel Sans" pitchFamily="34" charset="0"/>
                <a:ea typeface="Martel Sans" pitchFamily="34" charset="-122"/>
                <a:cs typeface="Martel Sans" pitchFamily="34" charset="-120"/>
              </a:rPr>
              <a:t>Only </a:t>
            </a:r>
            <a:pPr algn="l" indent="0" marL="0">
              <a:lnSpc>
                <a:spcPts val="2700"/>
              </a:lnSpc>
              <a:buNone/>
            </a:pPr>
            <a:r>
              <a:rPr lang="en-US" sz="1650" b="1" dirty="0">
                <a:solidFill>
                  <a:srgbClr val="2C3249"/>
                </a:solidFill>
                <a:latin typeface="Martel Sans" pitchFamily="34" charset="0"/>
                <a:ea typeface="Martel Sans" pitchFamily="34" charset="-122"/>
                <a:cs typeface="Martel Sans" pitchFamily="34" charset="-120"/>
              </a:rPr>
              <a:t>6.37% of the ratings fall between 0 to 1</a:t>
            </a:r>
            <a:pPr algn="l" indent="0" marL="0">
              <a:lnSpc>
                <a:spcPts val="2700"/>
              </a:lnSpc>
              <a:buNone/>
            </a:pPr>
            <a:r>
              <a:rPr lang="en-US" sz="1650" dirty="0">
                <a:solidFill>
                  <a:srgbClr val="2C3249"/>
                </a:solidFill>
                <a:latin typeface="Martel Sans" pitchFamily="34" charset="0"/>
                <a:ea typeface="Martel Sans" pitchFamily="34" charset="-122"/>
                <a:cs typeface="Martel Sans" pitchFamily="34" charset="-120"/>
              </a:rPr>
              <a:t>, suggesting that extreme dissatisfaction is relatively rare among the reviewed restaurants.</a:t>
            </a:r>
            <a:endParaRPr lang="en-US" sz="1650" dirty="0"/>
          </a:p>
        </p:txBody>
      </p:sp>
      <p:sp>
        <p:nvSpPr>
          <p:cNvPr id="6" name="Text 3"/>
          <p:cNvSpPr/>
          <p:nvPr/>
        </p:nvSpPr>
        <p:spPr>
          <a:xfrm>
            <a:off x="750094" y="7614047"/>
            <a:ext cx="13130213" cy="342900"/>
          </a:xfrm>
          <a:prstGeom prst="rect">
            <a:avLst/>
          </a:prstGeom>
          <a:noFill/>
          <a:ln/>
        </p:spPr>
        <p:txBody>
          <a:bodyPr wrap="none" lIns="0" tIns="0" rIns="0" bIns="0" rtlCol="0" anchor="t"/>
          <a:lstStyle/>
          <a:p>
            <a:pPr algn="l" indent="0" marL="0">
              <a:lnSpc>
                <a:spcPts val="2700"/>
              </a:lnSpc>
              <a:buNone/>
            </a:pP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23</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2025-08-10T13:10:48Z</dcterms:created>
  <dcterms:modified xsi:type="dcterms:W3CDTF">2025-08-10T13:10:48Z</dcterms:modified>
</cp:coreProperties>
</file>